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51"/>
  </p:notesMasterIdLst>
  <p:sldIdLst>
    <p:sldId id="256" r:id="rId2"/>
    <p:sldId id="263" r:id="rId3"/>
    <p:sldId id="264" r:id="rId4"/>
    <p:sldId id="265" r:id="rId5"/>
    <p:sldId id="261" r:id="rId6"/>
    <p:sldId id="260" r:id="rId7"/>
    <p:sldId id="299" r:id="rId8"/>
    <p:sldId id="257" r:id="rId9"/>
    <p:sldId id="271" r:id="rId10"/>
    <p:sldId id="290" r:id="rId11"/>
    <p:sldId id="259" r:id="rId12"/>
    <p:sldId id="274" r:id="rId13"/>
    <p:sldId id="258" r:id="rId14"/>
    <p:sldId id="272" r:id="rId15"/>
    <p:sldId id="277" r:id="rId16"/>
    <p:sldId id="279" r:id="rId17"/>
    <p:sldId id="278" r:id="rId18"/>
    <p:sldId id="280" r:id="rId19"/>
    <p:sldId id="281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66" r:id="rId29"/>
    <p:sldId id="268" r:id="rId30"/>
    <p:sldId id="267" r:id="rId31"/>
    <p:sldId id="275" r:id="rId32"/>
    <p:sldId id="269" r:id="rId33"/>
    <p:sldId id="270" r:id="rId34"/>
    <p:sldId id="273" r:id="rId35"/>
    <p:sldId id="276" r:id="rId36"/>
    <p:sldId id="300" r:id="rId37"/>
    <p:sldId id="284" r:id="rId38"/>
    <p:sldId id="301" r:id="rId39"/>
    <p:sldId id="285" r:id="rId40"/>
    <p:sldId id="302" r:id="rId41"/>
    <p:sldId id="286" r:id="rId42"/>
    <p:sldId id="303" r:id="rId43"/>
    <p:sldId id="287" r:id="rId44"/>
    <p:sldId id="304" r:id="rId45"/>
    <p:sldId id="288" r:id="rId46"/>
    <p:sldId id="305" r:id="rId47"/>
    <p:sldId id="289" r:id="rId48"/>
    <p:sldId id="306" r:id="rId49"/>
    <p:sldId id="262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A33"/>
    <a:srgbClr val="58585A"/>
    <a:srgbClr val="EC8B23"/>
    <a:srgbClr val="0099FF"/>
    <a:srgbClr val="9D87B7"/>
    <a:srgbClr val="7D9501"/>
    <a:srgbClr val="00CC00"/>
    <a:srgbClr val="0000FF"/>
    <a:srgbClr val="9A96D2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>
        <p:scale>
          <a:sx n="60" d="100"/>
          <a:sy n="60" d="100"/>
        </p:scale>
        <p:origin x="-142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0C81E-0243-4BC2-93EB-414DDDAA125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75A7103-80D4-43C3-BD3F-DB4889084CEE}">
      <dgm:prSet phldrT="[Testo]" custT="1"/>
      <dgm:spPr>
        <a:solidFill>
          <a:srgbClr val="BACA3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900" b="1" dirty="0" smtClean="0">
              <a:effectLst/>
              <a:latin typeface="AvantGarde Bk BT" pitchFamily="34" charset="0"/>
            </a:rPr>
            <a:t>Riqualificazione dell’ambiente costruito</a:t>
          </a:r>
          <a:endParaRPr lang="it-IT" sz="900" b="1" dirty="0">
            <a:effectLst/>
            <a:latin typeface="AvantGarde Bk BT" pitchFamily="34" charset="0"/>
          </a:endParaRPr>
        </a:p>
      </dgm:t>
    </dgm:pt>
    <dgm:pt modelId="{53E0A49A-61FF-4E03-B475-BA708C4967F2}" type="parTrans" cxnId="{182EC922-B275-4E38-8517-37CE550022B5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66201028-5B06-4054-9345-F08E765B34F3}" type="sibTrans" cxnId="{182EC922-B275-4E38-8517-37CE550022B5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B21FA609-29E8-4ABA-9F9A-8170CA998C4B}">
      <dgm:prSet phldrT="[Testo]" custT="1"/>
      <dgm:spPr>
        <a:solidFill>
          <a:srgbClr val="EC8B2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900" b="1" dirty="0" smtClean="0">
              <a:solidFill>
                <a:schemeClr val="bg1"/>
              </a:solidFill>
              <a:effectLst/>
              <a:latin typeface="AvantGarde Bk BT" pitchFamily="34" charset="0"/>
            </a:rPr>
            <a:t>Riorganizzazione dell’assetto urbanistico</a:t>
          </a:r>
          <a:endParaRPr lang="it-IT" sz="900" b="1" dirty="0">
            <a:solidFill>
              <a:schemeClr val="bg1"/>
            </a:solidFill>
            <a:effectLst/>
            <a:latin typeface="AvantGarde Bk BT" pitchFamily="34" charset="0"/>
          </a:endParaRPr>
        </a:p>
      </dgm:t>
    </dgm:pt>
    <dgm:pt modelId="{E94E671A-620F-4E8F-A0DE-1469A3FABEA6}" type="parTrans" cxnId="{94F59B63-2B7F-4884-9BD0-379ABC2EC3A0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55A0FDE1-535D-4293-BD69-8302F81AB6CB}" type="sibTrans" cxnId="{94F59B63-2B7F-4884-9BD0-379ABC2EC3A0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8BB74107-27DE-4AC1-A445-2AD939291E6A}">
      <dgm:prSet phldrT="[Testo]" custT="1"/>
      <dgm:spPr>
        <a:solidFill>
          <a:srgbClr val="BACA3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900" b="1" dirty="0" smtClean="0">
              <a:solidFill>
                <a:schemeClr val="bg1"/>
              </a:solidFill>
              <a:effectLst/>
              <a:latin typeface="AvantGarde Bk BT" pitchFamily="34" charset="0"/>
            </a:rPr>
            <a:t>Contrasto dell'esclusione sociale</a:t>
          </a:r>
          <a:endParaRPr lang="it-IT" sz="900" b="1" dirty="0">
            <a:solidFill>
              <a:schemeClr val="bg1"/>
            </a:solidFill>
            <a:effectLst/>
            <a:latin typeface="AvantGarde Bk BT" pitchFamily="34" charset="0"/>
          </a:endParaRPr>
        </a:p>
      </dgm:t>
    </dgm:pt>
    <dgm:pt modelId="{052459C4-04E9-4CC5-9C9F-93D785FB1456}" type="parTrans" cxnId="{DF23B686-FFBE-41BF-B15C-5E7CA108358B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FD7E56D5-4D2A-4A9D-81CB-BBFB9DE06492}" type="sibTrans" cxnId="{DF23B686-FFBE-41BF-B15C-5E7CA108358B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29E78A57-9886-4FD5-A925-5D57A917CB0D}">
      <dgm:prSet phldrT="[Testo]" custT="1"/>
      <dgm:spPr>
        <a:solidFill>
          <a:schemeClr val="bg1">
            <a:alpha val="90000"/>
          </a:schemeClr>
        </a:solidFill>
        <a:ln>
          <a:solidFill>
            <a:srgbClr val="BACA33"/>
          </a:solidFill>
        </a:ln>
      </dgm:spPr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it-IT" sz="900" b="1" dirty="0" smtClean="0">
              <a:effectLst/>
              <a:latin typeface="AvantGarde Bk BT" pitchFamily="34" charset="0"/>
            </a:rPr>
            <a:t>Risanamento del patrimonio edilizio e degli spazi pubblici esistenti</a:t>
          </a:r>
          <a:endParaRPr lang="it-IT" sz="900" b="1" dirty="0">
            <a:effectLst/>
            <a:latin typeface="AvantGarde Bk BT" pitchFamily="34" charset="0"/>
          </a:endParaRPr>
        </a:p>
      </dgm:t>
    </dgm:pt>
    <dgm:pt modelId="{B8FEEF01-19D7-4AB4-98A6-24C05A16F816}" type="parTrans" cxnId="{DC669749-A9F0-4F6B-B15D-ECDB8A439B1A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ADC788AF-BE91-47C1-8DE5-CCFA588D28BD}" type="sibTrans" cxnId="{DC669749-A9F0-4F6B-B15D-ECDB8A439B1A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E8537FFC-2773-448C-9754-C440D54BC2A1}">
      <dgm:prSet phldrT="[Testo]" custT="1"/>
      <dgm:spPr>
        <a:solidFill>
          <a:schemeClr val="bg1">
            <a:alpha val="90000"/>
          </a:schemeClr>
        </a:solidFill>
        <a:ln>
          <a:solidFill>
            <a:srgbClr val="BACA33"/>
          </a:solidFill>
        </a:ln>
      </dgm:spPr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it-IT" sz="900" b="1" dirty="0" smtClean="0">
              <a:effectLst/>
              <a:latin typeface="AvantGarde Bk BT" pitchFamily="34" charset="0"/>
            </a:rPr>
            <a:t>Sostituzione edifici dismessi</a:t>
          </a:r>
          <a:endParaRPr lang="it-IT" sz="900" b="1" dirty="0">
            <a:effectLst/>
            <a:latin typeface="AvantGarde Bk BT" pitchFamily="34" charset="0"/>
          </a:endParaRPr>
        </a:p>
      </dgm:t>
    </dgm:pt>
    <dgm:pt modelId="{A8B1C8E9-9FCE-47BD-AFF6-B86DCEFE96F0}" type="parTrans" cxnId="{DFD2D89F-D1E0-4F74-9A2A-3A31B6FB2094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804754B2-6F4E-430B-A9F9-D048D1ECB9D3}" type="sibTrans" cxnId="{DFD2D89F-D1E0-4F74-9A2A-3A31B6FB2094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978E46CC-E091-4F0F-B6AE-526EF6FB80EB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Realizzazione e completamento viabilità</a:t>
          </a:r>
          <a:endParaRPr lang="it-IT" sz="900" b="1" dirty="0">
            <a:latin typeface="AvantGarde Bk BT" pitchFamily="34" charset="0"/>
          </a:endParaRPr>
        </a:p>
      </dgm:t>
    </dgm:pt>
    <dgm:pt modelId="{ACF6465A-9209-4A5B-AB13-79E2EDBE5A5C}" type="parTrans" cxnId="{3626EF0C-527D-443D-84BD-1E1F4C59AE05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E2C7E576-371E-4549-AFE4-16D91F55DDBF}" type="sibTrans" cxnId="{3626EF0C-527D-443D-84BD-1E1F4C59AE05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3377C802-ADF1-4604-B23C-4E6B61309657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Realizzazione di uno spazio verde</a:t>
          </a:r>
          <a:endParaRPr lang="it-IT" sz="900" b="1" dirty="0">
            <a:latin typeface="AvantGarde Bk BT" pitchFamily="34" charset="0"/>
          </a:endParaRPr>
        </a:p>
      </dgm:t>
    </dgm:pt>
    <dgm:pt modelId="{553B1A08-624C-4B8C-8CD3-C90AC4CBC645}" type="parTrans" cxnId="{52DADEF3-22F0-4B14-A7BA-C928EF05C919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C943C25C-5108-4958-A3E4-C12FE6FCD676}" type="sibTrans" cxnId="{52DADEF3-22F0-4B14-A7BA-C928EF05C919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4AAFB50B-CF9D-4E93-897E-F3C40AC7519E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Realizzazione di un servizio</a:t>
          </a:r>
          <a:endParaRPr lang="it-IT" sz="900" b="1" dirty="0">
            <a:latin typeface="AvantGarde Bk BT" pitchFamily="34" charset="0"/>
          </a:endParaRPr>
        </a:p>
      </dgm:t>
    </dgm:pt>
    <dgm:pt modelId="{67101CD2-50C6-4B71-BDE5-F247D01214F4}" type="parTrans" cxnId="{78CD2C0B-E2AD-4ED9-A23F-71F32453D77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37C62B56-3F55-420F-9555-C655AB04D3AB}" type="sibTrans" cxnId="{78CD2C0B-E2AD-4ED9-A23F-71F32453D77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728F668A-DC40-424E-9D3A-997E52D9666F}">
      <dgm:prSet phldrT="[Testo]" custT="1"/>
      <dgm:spPr>
        <a:solidFill>
          <a:srgbClr val="EC8B2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900" b="1" dirty="0" smtClean="0">
              <a:solidFill>
                <a:schemeClr val="bg1"/>
              </a:solidFill>
              <a:effectLst/>
              <a:latin typeface="AvantGarde Bk BT" pitchFamily="34" charset="0"/>
            </a:rPr>
            <a:t>Risanamento dell’ambiente urbano</a:t>
          </a:r>
          <a:endParaRPr lang="it-IT" sz="900" b="1" dirty="0">
            <a:solidFill>
              <a:schemeClr val="bg1"/>
            </a:solidFill>
            <a:effectLst/>
            <a:latin typeface="AvantGarde Bk BT" pitchFamily="34" charset="0"/>
          </a:endParaRPr>
        </a:p>
      </dgm:t>
    </dgm:pt>
    <dgm:pt modelId="{0B2811E0-D900-4F85-82CF-BA2B8A45D010}" type="parTrans" cxnId="{0FB8C2FC-D219-4B4D-99CC-02EC9826BB7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3E8433C6-60F3-4F8B-B6DE-E2067B2E92AC}" type="sibTrans" cxnId="{0FB8C2FC-D219-4B4D-99CC-02EC9826BB7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C8A308B2-504E-4F24-B56D-6DBC9E1B8E79}">
      <dgm:prSet phldrT="[Testo]" custT="1"/>
      <dgm:spPr>
        <a:solidFill>
          <a:schemeClr val="bg1">
            <a:alpha val="90000"/>
          </a:schemeClr>
        </a:solidFill>
        <a:ln>
          <a:solidFill>
            <a:srgbClr val="BACA3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Diversificazione delle funzioni</a:t>
          </a:r>
          <a:endParaRPr lang="it-IT" sz="900" b="1" dirty="0">
            <a:latin typeface="AvantGarde Bk BT" pitchFamily="34" charset="0"/>
          </a:endParaRPr>
        </a:p>
      </dgm:t>
    </dgm:pt>
    <dgm:pt modelId="{F58B5255-1434-4E3C-8703-622F2D1CCC14}" type="parTrans" cxnId="{32DBD675-356B-4E62-A0D7-93A5A85CF4E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49783DF1-0600-49A6-97EB-FF05A0AD0E90}" type="sibTrans" cxnId="{32DBD675-356B-4E62-A0D7-93A5A85CF4E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C5C9A687-62AE-4243-A784-AA50D1961B45}">
      <dgm:prSet phldrT="[Testo]" custT="1"/>
      <dgm:spPr>
        <a:solidFill>
          <a:schemeClr val="bg1">
            <a:alpha val="90000"/>
          </a:schemeClr>
        </a:solidFill>
        <a:ln>
          <a:solidFill>
            <a:srgbClr val="BACA3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Interventi materiali e immateriali nel campo abitativo, socio-sanitario, dell’educazione, della formazione, del lavoro e dello sviluppo</a:t>
          </a:r>
          <a:endParaRPr lang="it-IT" sz="900" b="1" dirty="0">
            <a:latin typeface="AvantGarde Bk BT" pitchFamily="34" charset="0"/>
          </a:endParaRPr>
        </a:p>
      </dgm:t>
    </dgm:pt>
    <dgm:pt modelId="{FC17BBE0-C555-4796-B908-87CB81C0EDF4}" type="parTrans" cxnId="{AC72589B-6A31-4B26-A61B-5B50280E8C7F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28DA0D46-6116-4A04-8D2E-F25B66C0C59E}" type="sibTrans" cxnId="{AC72589B-6A31-4B26-A61B-5B50280E8C7F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31E87D05-7B37-4E88-AAF4-60248CAC48AF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Percorsi per mobilità ciclabile e aree pedonali</a:t>
          </a:r>
          <a:endParaRPr lang="it-IT" sz="900" b="1" dirty="0">
            <a:latin typeface="AvantGarde Bk BT" pitchFamily="34" charset="0"/>
          </a:endParaRPr>
        </a:p>
      </dgm:t>
    </dgm:pt>
    <dgm:pt modelId="{0AB751E7-15F0-44D5-870C-8F11C5BFD0CF}" type="parTrans" cxnId="{766BAD6A-868A-48CB-9D2E-67D0B57CC7D1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3CD4A269-261E-43BB-B18D-B4D3DA39BD68}" type="sibTrans" cxnId="{766BAD6A-868A-48CB-9D2E-67D0B57CC7D1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42EE5DEF-87AF-4067-A84E-3E4DC93D6A21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Spazi aperti a elevato grado di permeabilità</a:t>
          </a:r>
          <a:endParaRPr lang="it-IT" sz="900" b="1" dirty="0">
            <a:latin typeface="AvantGarde Bk BT" pitchFamily="34" charset="0"/>
          </a:endParaRPr>
        </a:p>
      </dgm:t>
    </dgm:pt>
    <dgm:pt modelId="{3A5329E9-5018-4319-88F6-F6FAB7DD768C}" type="parTrans" cxnId="{B8467CB0-6DF0-4B5D-BB27-EA50B7FD880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42463816-FE00-4C61-9E65-6C301551FD10}" type="sibTrans" cxnId="{B8467CB0-6DF0-4B5D-BB27-EA50B7FD880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7BD1A9AF-58AF-43E6-98C8-F143879D025B}">
      <dgm:prSet phldrT="[Testo]" custT="1"/>
      <dgm:spPr>
        <a:solidFill>
          <a:schemeClr val="bg1">
            <a:alpha val="90000"/>
          </a:schemeClr>
        </a:solidFill>
        <a:ln>
          <a:solidFill>
            <a:srgbClr val="EC8B2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it-IT" sz="900" b="1" dirty="0" smtClean="0">
              <a:latin typeface="AvantGarde Bk BT" pitchFamily="34" charset="0"/>
            </a:rPr>
            <a:t>Adozione criteri di sostenibilità ambientale e risparmio energetico nella realizzazione delle opere edilizie</a:t>
          </a:r>
          <a:endParaRPr lang="it-IT" sz="900" b="1" dirty="0">
            <a:latin typeface="AvantGarde Bk BT" pitchFamily="34" charset="0"/>
          </a:endParaRPr>
        </a:p>
      </dgm:t>
    </dgm:pt>
    <dgm:pt modelId="{C000F027-2006-4FD7-B809-E37A3829880C}" type="parTrans" cxnId="{A49F86AD-9EE7-4445-9785-441DCB4D28F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2A564066-C046-4E66-B95B-E31E8C3B100D}" type="sibTrans" cxnId="{A49F86AD-9EE7-4445-9785-441DCB4D28F7}">
      <dgm:prSet/>
      <dgm:spPr/>
      <dgm:t>
        <a:bodyPr/>
        <a:lstStyle/>
        <a:p>
          <a:endParaRPr lang="it-IT" sz="900">
            <a:latin typeface="AvantGarde Bk BT" pitchFamily="34" charset="0"/>
          </a:endParaRPr>
        </a:p>
      </dgm:t>
    </dgm:pt>
    <dgm:pt modelId="{5BAFA83B-EAA2-4CD7-9DBA-BFFDCF85F46B}" type="pres">
      <dgm:prSet presAssocID="{BFF0C81E-0243-4BC2-93EB-414DDDAA12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76C98F3-0B33-4493-962C-D1B4FEE72F94}" type="pres">
      <dgm:prSet presAssocID="{275A7103-80D4-43C3-BD3F-DB4889084CEE}" presName="parentLin" presStyleCnt="0"/>
      <dgm:spPr/>
    </dgm:pt>
    <dgm:pt modelId="{405FDCE8-4FA7-4E0D-AEFD-F4FFBD56BB80}" type="pres">
      <dgm:prSet presAssocID="{275A7103-80D4-43C3-BD3F-DB4889084CEE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56CAC31A-686E-448F-9624-BA107328615F}" type="pres">
      <dgm:prSet presAssocID="{275A7103-80D4-43C3-BD3F-DB4889084CEE}" presName="parentText" presStyleLbl="node1" presStyleIdx="0" presStyleCnt="4" custScaleX="112247" custScaleY="12311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316C4D-58F7-475F-B117-52B2FDE2D12A}" type="pres">
      <dgm:prSet presAssocID="{275A7103-80D4-43C3-BD3F-DB4889084CEE}" presName="negativeSpace" presStyleCnt="0"/>
      <dgm:spPr/>
    </dgm:pt>
    <dgm:pt modelId="{AECF46AB-2B1B-4473-8962-B5D331FDD214}" type="pres">
      <dgm:prSet presAssocID="{275A7103-80D4-43C3-BD3F-DB4889084CEE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963F219-8F30-40E6-BB2B-E87E6B12DEB9}" type="pres">
      <dgm:prSet presAssocID="{66201028-5B06-4054-9345-F08E765B34F3}" presName="spaceBetweenRectangles" presStyleCnt="0"/>
      <dgm:spPr/>
    </dgm:pt>
    <dgm:pt modelId="{280807B5-F9EE-46A9-B244-EB65FD62BF8D}" type="pres">
      <dgm:prSet presAssocID="{B21FA609-29E8-4ABA-9F9A-8170CA998C4B}" presName="parentLin" presStyleCnt="0"/>
      <dgm:spPr/>
    </dgm:pt>
    <dgm:pt modelId="{77E5B9C2-851C-4DEF-91B1-7F115656EDED}" type="pres">
      <dgm:prSet presAssocID="{B21FA609-29E8-4ABA-9F9A-8170CA998C4B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DCF902BE-3A3B-4B3E-A96E-8F98B8155375}" type="pres">
      <dgm:prSet presAssocID="{B21FA609-29E8-4ABA-9F9A-8170CA998C4B}" presName="parentText" presStyleLbl="node1" presStyleIdx="1" presStyleCnt="4" custScaleX="112247" custScaleY="12585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1EBB65-9EE4-42BD-999F-B86A1522B7AA}" type="pres">
      <dgm:prSet presAssocID="{B21FA609-29E8-4ABA-9F9A-8170CA998C4B}" presName="negativeSpace" presStyleCnt="0"/>
      <dgm:spPr/>
    </dgm:pt>
    <dgm:pt modelId="{E53962A4-7A91-4951-A8FE-3753668FB3DC}" type="pres">
      <dgm:prSet presAssocID="{B21FA609-29E8-4ABA-9F9A-8170CA998C4B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8AE199-9573-4F23-A3D7-B241071C86A6}" type="pres">
      <dgm:prSet presAssocID="{55A0FDE1-535D-4293-BD69-8302F81AB6CB}" presName="spaceBetweenRectangles" presStyleCnt="0"/>
      <dgm:spPr/>
    </dgm:pt>
    <dgm:pt modelId="{45CB9E8F-19A7-4D35-9C09-4B477A7F89A0}" type="pres">
      <dgm:prSet presAssocID="{8BB74107-27DE-4AC1-A445-2AD939291E6A}" presName="parentLin" presStyleCnt="0"/>
      <dgm:spPr/>
    </dgm:pt>
    <dgm:pt modelId="{6C2203BA-A867-4A30-BDD3-F5643830D917}" type="pres">
      <dgm:prSet presAssocID="{8BB74107-27DE-4AC1-A445-2AD939291E6A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68237C8F-D7F3-4038-B14C-4E144FEF54E5}" type="pres">
      <dgm:prSet presAssocID="{8BB74107-27DE-4AC1-A445-2AD939291E6A}" presName="parentText" presStyleLbl="node1" presStyleIdx="2" presStyleCnt="4" custScaleX="112247" custScaleY="12288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0B42-0040-4E22-B400-A8F71668C223}" type="pres">
      <dgm:prSet presAssocID="{8BB74107-27DE-4AC1-A445-2AD939291E6A}" presName="negativeSpace" presStyleCnt="0"/>
      <dgm:spPr/>
    </dgm:pt>
    <dgm:pt modelId="{9E233F68-4A07-4142-A1DB-476D4504C987}" type="pres">
      <dgm:prSet presAssocID="{8BB74107-27DE-4AC1-A445-2AD939291E6A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065CF8-4EC1-4996-B084-3C8D3A799BEA}" type="pres">
      <dgm:prSet presAssocID="{FD7E56D5-4D2A-4A9D-81CB-BBFB9DE06492}" presName="spaceBetweenRectangles" presStyleCnt="0"/>
      <dgm:spPr/>
    </dgm:pt>
    <dgm:pt modelId="{B84943D3-A877-4AA3-BCAE-F77FE6ECE2A6}" type="pres">
      <dgm:prSet presAssocID="{728F668A-DC40-424E-9D3A-997E52D9666F}" presName="parentLin" presStyleCnt="0"/>
      <dgm:spPr/>
    </dgm:pt>
    <dgm:pt modelId="{9C9A4431-7440-4C93-8B6D-B3FD771725A2}" type="pres">
      <dgm:prSet presAssocID="{728F668A-DC40-424E-9D3A-997E52D9666F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A3002A88-2A41-4510-A295-D3C10B1A62B2}" type="pres">
      <dgm:prSet presAssocID="{728F668A-DC40-424E-9D3A-997E52D9666F}" presName="parentText" presStyleLbl="node1" presStyleIdx="3" presStyleCnt="4" custScaleX="112463" custScaleY="11296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07F726-47D6-4FE7-B238-F607F2448B05}" type="pres">
      <dgm:prSet presAssocID="{728F668A-DC40-424E-9D3A-997E52D9666F}" presName="negativeSpace" presStyleCnt="0"/>
      <dgm:spPr/>
    </dgm:pt>
    <dgm:pt modelId="{5D7FFC75-8EF4-4433-BF65-436F1CCF8607}" type="pres">
      <dgm:prSet presAssocID="{728F668A-DC40-424E-9D3A-997E52D9666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4F59B63-2B7F-4884-9BD0-379ABC2EC3A0}" srcId="{BFF0C81E-0243-4BC2-93EB-414DDDAA1251}" destId="{B21FA609-29E8-4ABA-9F9A-8170CA998C4B}" srcOrd="1" destOrd="0" parTransId="{E94E671A-620F-4E8F-A0DE-1469A3FABEA6}" sibTransId="{55A0FDE1-535D-4293-BD69-8302F81AB6CB}"/>
    <dgm:cxn modelId="{DD0023B7-BE16-4DD2-843C-EE177261CBC8}" type="presOf" srcId="{B21FA609-29E8-4ABA-9F9A-8170CA998C4B}" destId="{DCF902BE-3A3B-4B3E-A96E-8F98B8155375}" srcOrd="1" destOrd="0" presId="urn:microsoft.com/office/officeart/2005/8/layout/list1"/>
    <dgm:cxn modelId="{1DCC173E-66A0-413D-B692-F5B420AC7450}" type="presOf" srcId="{4AAFB50B-CF9D-4E93-897E-F3C40AC7519E}" destId="{E53962A4-7A91-4951-A8FE-3753668FB3DC}" srcOrd="0" destOrd="2" presId="urn:microsoft.com/office/officeart/2005/8/layout/list1"/>
    <dgm:cxn modelId="{34827D20-C160-495C-92B7-E784C917B334}" type="presOf" srcId="{E8537FFC-2773-448C-9754-C440D54BC2A1}" destId="{AECF46AB-2B1B-4473-8962-B5D331FDD214}" srcOrd="0" destOrd="0" presId="urn:microsoft.com/office/officeart/2005/8/layout/list1"/>
    <dgm:cxn modelId="{78CD2C0B-E2AD-4ED9-A23F-71F32453D777}" srcId="{B21FA609-29E8-4ABA-9F9A-8170CA998C4B}" destId="{4AAFB50B-CF9D-4E93-897E-F3C40AC7519E}" srcOrd="2" destOrd="0" parTransId="{67101CD2-50C6-4B71-BDE5-F247D01214F4}" sibTransId="{37C62B56-3F55-420F-9555-C655AB04D3AB}"/>
    <dgm:cxn modelId="{F0DA5B01-3598-4F1F-A9BE-6FF1C2375607}" type="presOf" srcId="{C8A308B2-504E-4F24-B56D-6DBC9E1B8E79}" destId="{9E233F68-4A07-4142-A1DB-476D4504C987}" srcOrd="0" destOrd="0" presId="urn:microsoft.com/office/officeart/2005/8/layout/list1"/>
    <dgm:cxn modelId="{903AC954-66C3-4D18-AE13-5473007A574C}" type="presOf" srcId="{8BB74107-27DE-4AC1-A445-2AD939291E6A}" destId="{68237C8F-D7F3-4038-B14C-4E144FEF54E5}" srcOrd="1" destOrd="0" presId="urn:microsoft.com/office/officeart/2005/8/layout/list1"/>
    <dgm:cxn modelId="{64870241-E65C-470F-B97A-B1F137C3477C}" type="presOf" srcId="{728F668A-DC40-424E-9D3A-997E52D9666F}" destId="{A3002A88-2A41-4510-A295-D3C10B1A62B2}" srcOrd="1" destOrd="0" presId="urn:microsoft.com/office/officeart/2005/8/layout/list1"/>
    <dgm:cxn modelId="{E2C8EC8B-2519-4403-B4EC-3F2A386D96FB}" type="presOf" srcId="{275A7103-80D4-43C3-BD3F-DB4889084CEE}" destId="{405FDCE8-4FA7-4E0D-AEFD-F4FFBD56BB80}" srcOrd="0" destOrd="0" presId="urn:microsoft.com/office/officeart/2005/8/layout/list1"/>
    <dgm:cxn modelId="{7FE3BE25-F409-440D-8F23-F74BC3ED5C2F}" type="presOf" srcId="{275A7103-80D4-43C3-BD3F-DB4889084CEE}" destId="{56CAC31A-686E-448F-9624-BA107328615F}" srcOrd="1" destOrd="0" presId="urn:microsoft.com/office/officeart/2005/8/layout/list1"/>
    <dgm:cxn modelId="{AC72589B-6A31-4B26-A61B-5B50280E8C7F}" srcId="{8BB74107-27DE-4AC1-A445-2AD939291E6A}" destId="{C5C9A687-62AE-4243-A784-AA50D1961B45}" srcOrd="1" destOrd="0" parTransId="{FC17BBE0-C555-4796-B908-87CB81C0EDF4}" sibTransId="{28DA0D46-6116-4A04-8D2E-F25B66C0C59E}"/>
    <dgm:cxn modelId="{0FB8C2FC-D219-4B4D-99CC-02EC9826BB77}" srcId="{BFF0C81E-0243-4BC2-93EB-414DDDAA1251}" destId="{728F668A-DC40-424E-9D3A-997E52D9666F}" srcOrd="3" destOrd="0" parTransId="{0B2811E0-D900-4F85-82CF-BA2B8A45D010}" sibTransId="{3E8433C6-60F3-4F8B-B6DE-E2067B2E92AC}"/>
    <dgm:cxn modelId="{8BC33EE5-B8F0-4F27-8204-209A3269B7E4}" type="presOf" srcId="{29E78A57-9886-4FD5-A925-5D57A917CB0D}" destId="{AECF46AB-2B1B-4473-8962-B5D331FDD214}" srcOrd="0" destOrd="1" presId="urn:microsoft.com/office/officeart/2005/8/layout/list1"/>
    <dgm:cxn modelId="{DC669749-A9F0-4F6B-B15D-ECDB8A439B1A}" srcId="{275A7103-80D4-43C3-BD3F-DB4889084CEE}" destId="{29E78A57-9886-4FD5-A925-5D57A917CB0D}" srcOrd="1" destOrd="0" parTransId="{B8FEEF01-19D7-4AB4-98A6-24C05A16F816}" sibTransId="{ADC788AF-BE91-47C1-8DE5-CCFA588D28BD}"/>
    <dgm:cxn modelId="{1C232F25-CEC5-4D50-A1F4-B77EB0A6986F}" type="presOf" srcId="{31E87D05-7B37-4E88-AAF4-60248CAC48AF}" destId="{5D7FFC75-8EF4-4433-BF65-436F1CCF8607}" srcOrd="0" destOrd="0" presId="urn:microsoft.com/office/officeart/2005/8/layout/list1"/>
    <dgm:cxn modelId="{C90AF37B-1747-461C-B025-E948AF530CDE}" type="presOf" srcId="{3377C802-ADF1-4604-B23C-4E6B61309657}" destId="{E53962A4-7A91-4951-A8FE-3753668FB3DC}" srcOrd="0" destOrd="1" presId="urn:microsoft.com/office/officeart/2005/8/layout/list1"/>
    <dgm:cxn modelId="{DF23B686-FFBE-41BF-B15C-5E7CA108358B}" srcId="{BFF0C81E-0243-4BC2-93EB-414DDDAA1251}" destId="{8BB74107-27DE-4AC1-A445-2AD939291E6A}" srcOrd="2" destOrd="0" parTransId="{052459C4-04E9-4CC5-9C9F-93D785FB1456}" sibTransId="{FD7E56D5-4D2A-4A9D-81CB-BBFB9DE06492}"/>
    <dgm:cxn modelId="{F27BB140-395F-4076-8548-2FBF7977024C}" type="presOf" srcId="{B21FA609-29E8-4ABA-9F9A-8170CA998C4B}" destId="{77E5B9C2-851C-4DEF-91B1-7F115656EDED}" srcOrd="0" destOrd="0" presId="urn:microsoft.com/office/officeart/2005/8/layout/list1"/>
    <dgm:cxn modelId="{A49F86AD-9EE7-4445-9785-441DCB4D28F7}" srcId="{728F668A-DC40-424E-9D3A-997E52D9666F}" destId="{7BD1A9AF-58AF-43E6-98C8-F143879D025B}" srcOrd="2" destOrd="0" parTransId="{C000F027-2006-4FD7-B809-E37A3829880C}" sibTransId="{2A564066-C046-4E66-B95B-E31E8C3B100D}"/>
    <dgm:cxn modelId="{9986A4A7-2AEF-4780-A34C-246AFDCDF88F}" type="presOf" srcId="{978E46CC-E091-4F0F-B6AE-526EF6FB80EB}" destId="{E53962A4-7A91-4951-A8FE-3753668FB3DC}" srcOrd="0" destOrd="0" presId="urn:microsoft.com/office/officeart/2005/8/layout/list1"/>
    <dgm:cxn modelId="{59051BE2-9789-4352-8696-2E6443FEB65A}" type="presOf" srcId="{BFF0C81E-0243-4BC2-93EB-414DDDAA1251}" destId="{5BAFA83B-EAA2-4CD7-9DBA-BFFDCF85F46B}" srcOrd="0" destOrd="0" presId="urn:microsoft.com/office/officeart/2005/8/layout/list1"/>
    <dgm:cxn modelId="{08A43EB5-28BF-4FFB-BBDE-0EB94385021B}" type="presOf" srcId="{42EE5DEF-87AF-4067-A84E-3E4DC93D6A21}" destId="{5D7FFC75-8EF4-4433-BF65-436F1CCF8607}" srcOrd="0" destOrd="1" presId="urn:microsoft.com/office/officeart/2005/8/layout/list1"/>
    <dgm:cxn modelId="{B8467CB0-6DF0-4B5D-BB27-EA50B7FD8807}" srcId="{728F668A-DC40-424E-9D3A-997E52D9666F}" destId="{42EE5DEF-87AF-4067-A84E-3E4DC93D6A21}" srcOrd="1" destOrd="0" parTransId="{3A5329E9-5018-4319-88F6-F6FAB7DD768C}" sibTransId="{42463816-FE00-4C61-9E65-6C301551FD10}"/>
    <dgm:cxn modelId="{EDC41073-7622-4C79-8E0D-44C9C1A0D08E}" type="presOf" srcId="{C5C9A687-62AE-4243-A784-AA50D1961B45}" destId="{9E233F68-4A07-4142-A1DB-476D4504C987}" srcOrd="0" destOrd="1" presId="urn:microsoft.com/office/officeart/2005/8/layout/list1"/>
    <dgm:cxn modelId="{182EC922-B275-4E38-8517-37CE550022B5}" srcId="{BFF0C81E-0243-4BC2-93EB-414DDDAA1251}" destId="{275A7103-80D4-43C3-BD3F-DB4889084CEE}" srcOrd="0" destOrd="0" parTransId="{53E0A49A-61FF-4E03-B475-BA708C4967F2}" sibTransId="{66201028-5B06-4054-9345-F08E765B34F3}"/>
    <dgm:cxn modelId="{D048EE24-08F6-477A-BB4A-CD62BE8B04BE}" type="presOf" srcId="{7BD1A9AF-58AF-43E6-98C8-F143879D025B}" destId="{5D7FFC75-8EF4-4433-BF65-436F1CCF8607}" srcOrd="0" destOrd="2" presId="urn:microsoft.com/office/officeart/2005/8/layout/list1"/>
    <dgm:cxn modelId="{766BAD6A-868A-48CB-9D2E-67D0B57CC7D1}" srcId="{728F668A-DC40-424E-9D3A-997E52D9666F}" destId="{31E87D05-7B37-4E88-AAF4-60248CAC48AF}" srcOrd="0" destOrd="0" parTransId="{0AB751E7-15F0-44D5-870C-8F11C5BFD0CF}" sibTransId="{3CD4A269-261E-43BB-B18D-B4D3DA39BD68}"/>
    <dgm:cxn modelId="{3626EF0C-527D-443D-84BD-1E1F4C59AE05}" srcId="{B21FA609-29E8-4ABA-9F9A-8170CA998C4B}" destId="{978E46CC-E091-4F0F-B6AE-526EF6FB80EB}" srcOrd="0" destOrd="0" parTransId="{ACF6465A-9209-4A5B-AB13-79E2EDBE5A5C}" sibTransId="{E2C7E576-371E-4549-AFE4-16D91F55DDBF}"/>
    <dgm:cxn modelId="{BB8FFF78-D028-4B44-9931-2AC0DE979510}" type="presOf" srcId="{8BB74107-27DE-4AC1-A445-2AD939291E6A}" destId="{6C2203BA-A867-4A30-BDD3-F5643830D917}" srcOrd="0" destOrd="0" presId="urn:microsoft.com/office/officeart/2005/8/layout/list1"/>
    <dgm:cxn modelId="{10860423-18C8-48B9-BF0A-981DBCA7929A}" type="presOf" srcId="{728F668A-DC40-424E-9D3A-997E52D9666F}" destId="{9C9A4431-7440-4C93-8B6D-B3FD771725A2}" srcOrd="0" destOrd="0" presId="urn:microsoft.com/office/officeart/2005/8/layout/list1"/>
    <dgm:cxn modelId="{32DBD675-356B-4E62-A0D7-93A5A85CF4E7}" srcId="{8BB74107-27DE-4AC1-A445-2AD939291E6A}" destId="{C8A308B2-504E-4F24-B56D-6DBC9E1B8E79}" srcOrd="0" destOrd="0" parTransId="{F58B5255-1434-4E3C-8703-622F2D1CCC14}" sibTransId="{49783DF1-0600-49A6-97EB-FF05A0AD0E90}"/>
    <dgm:cxn modelId="{DFD2D89F-D1E0-4F74-9A2A-3A31B6FB2094}" srcId="{275A7103-80D4-43C3-BD3F-DB4889084CEE}" destId="{E8537FFC-2773-448C-9754-C440D54BC2A1}" srcOrd="0" destOrd="0" parTransId="{A8B1C8E9-9FCE-47BD-AFF6-B86DCEFE96F0}" sibTransId="{804754B2-6F4E-430B-A9F9-D048D1ECB9D3}"/>
    <dgm:cxn modelId="{52DADEF3-22F0-4B14-A7BA-C928EF05C919}" srcId="{B21FA609-29E8-4ABA-9F9A-8170CA998C4B}" destId="{3377C802-ADF1-4604-B23C-4E6B61309657}" srcOrd="1" destOrd="0" parTransId="{553B1A08-624C-4B8C-8CD3-C90AC4CBC645}" sibTransId="{C943C25C-5108-4958-A3E4-C12FE6FCD676}"/>
    <dgm:cxn modelId="{EE7E8C3F-5D64-4493-960D-76CBD47C8389}" type="presParOf" srcId="{5BAFA83B-EAA2-4CD7-9DBA-BFFDCF85F46B}" destId="{476C98F3-0B33-4493-962C-D1B4FEE72F94}" srcOrd="0" destOrd="0" presId="urn:microsoft.com/office/officeart/2005/8/layout/list1"/>
    <dgm:cxn modelId="{B86E92A1-CAFD-44BD-B91F-A6A2D17B5B30}" type="presParOf" srcId="{476C98F3-0B33-4493-962C-D1B4FEE72F94}" destId="{405FDCE8-4FA7-4E0D-AEFD-F4FFBD56BB80}" srcOrd="0" destOrd="0" presId="urn:microsoft.com/office/officeart/2005/8/layout/list1"/>
    <dgm:cxn modelId="{5E2E6102-9BD3-400F-BC73-A351074CC625}" type="presParOf" srcId="{476C98F3-0B33-4493-962C-D1B4FEE72F94}" destId="{56CAC31A-686E-448F-9624-BA107328615F}" srcOrd="1" destOrd="0" presId="urn:microsoft.com/office/officeart/2005/8/layout/list1"/>
    <dgm:cxn modelId="{98B2DE08-37BB-4AF1-81E7-9B1CB8D21623}" type="presParOf" srcId="{5BAFA83B-EAA2-4CD7-9DBA-BFFDCF85F46B}" destId="{81316C4D-58F7-475F-B117-52B2FDE2D12A}" srcOrd="1" destOrd="0" presId="urn:microsoft.com/office/officeart/2005/8/layout/list1"/>
    <dgm:cxn modelId="{15C33FE9-6887-4E6C-BD40-0C3F5FC5605B}" type="presParOf" srcId="{5BAFA83B-EAA2-4CD7-9DBA-BFFDCF85F46B}" destId="{AECF46AB-2B1B-4473-8962-B5D331FDD214}" srcOrd="2" destOrd="0" presId="urn:microsoft.com/office/officeart/2005/8/layout/list1"/>
    <dgm:cxn modelId="{234124C4-64E6-4CC2-B717-20DDB8C30622}" type="presParOf" srcId="{5BAFA83B-EAA2-4CD7-9DBA-BFFDCF85F46B}" destId="{B963F219-8F30-40E6-BB2B-E87E6B12DEB9}" srcOrd="3" destOrd="0" presId="urn:microsoft.com/office/officeart/2005/8/layout/list1"/>
    <dgm:cxn modelId="{53FA3770-0EDE-43AC-807F-8C7E56B7512C}" type="presParOf" srcId="{5BAFA83B-EAA2-4CD7-9DBA-BFFDCF85F46B}" destId="{280807B5-F9EE-46A9-B244-EB65FD62BF8D}" srcOrd="4" destOrd="0" presId="urn:microsoft.com/office/officeart/2005/8/layout/list1"/>
    <dgm:cxn modelId="{086E20B3-2ABB-4022-8017-4D5E26F74765}" type="presParOf" srcId="{280807B5-F9EE-46A9-B244-EB65FD62BF8D}" destId="{77E5B9C2-851C-4DEF-91B1-7F115656EDED}" srcOrd="0" destOrd="0" presId="urn:microsoft.com/office/officeart/2005/8/layout/list1"/>
    <dgm:cxn modelId="{7D6367D2-3F79-43AA-8AEA-2331B33D4675}" type="presParOf" srcId="{280807B5-F9EE-46A9-B244-EB65FD62BF8D}" destId="{DCF902BE-3A3B-4B3E-A96E-8F98B8155375}" srcOrd="1" destOrd="0" presId="urn:microsoft.com/office/officeart/2005/8/layout/list1"/>
    <dgm:cxn modelId="{46C3304A-4DBD-4692-AC7C-F372073B212C}" type="presParOf" srcId="{5BAFA83B-EAA2-4CD7-9DBA-BFFDCF85F46B}" destId="{541EBB65-9EE4-42BD-999F-B86A1522B7AA}" srcOrd="5" destOrd="0" presId="urn:microsoft.com/office/officeart/2005/8/layout/list1"/>
    <dgm:cxn modelId="{11A24096-DB46-40E1-8C94-F0C9BF5210AE}" type="presParOf" srcId="{5BAFA83B-EAA2-4CD7-9DBA-BFFDCF85F46B}" destId="{E53962A4-7A91-4951-A8FE-3753668FB3DC}" srcOrd="6" destOrd="0" presId="urn:microsoft.com/office/officeart/2005/8/layout/list1"/>
    <dgm:cxn modelId="{A703234B-A313-4EDF-8CAD-47FCAB942C2A}" type="presParOf" srcId="{5BAFA83B-EAA2-4CD7-9DBA-BFFDCF85F46B}" destId="{6E8AE199-9573-4F23-A3D7-B241071C86A6}" srcOrd="7" destOrd="0" presId="urn:microsoft.com/office/officeart/2005/8/layout/list1"/>
    <dgm:cxn modelId="{E0177CCC-A543-43A6-87CE-4625A9214990}" type="presParOf" srcId="{5BAFA83B-EAA2-4CD7-9DBA-BFFDCF85F46B}" destId="{45CB9E8F-19A7-4D35-9C09-4B477A7F89A0}" srcOrd="8" destOrd="0" presId="urn:microsoft.com/office/officeart/2005/8/layout/list1"/>
    <dgm:cxn modelId="{1D5E2014-05AB-4D6D-A041-1A7C2501A6DA}" type="presParOf" srcId="{45CB9E8F-19A7-4D35-9C09-4B477A7F89A0}" destId="{6C2203BA-A867-4A30-BDD3-F5643830D917}" srcOrd="0" destOrd="0" presId="urn:microsoft.com/office/officeart/2005/8/layout/list1"/>
    <dgm:cxn modelId="{85A254C0-EDAD-4050-BB21-451CED33ECC8}" type="presParOf" srcId="{45CB9E8F-19A7-4D35-9C09-4B477A7F89A0}" destId="{68237C8F-D7F3-4038-B14C-4E144FEF54E5}" srcOrd="1" destOrd="0" presId="urn:microsoft.com/office/officeart/2005/8/layout/list1"/>
    <dgm:cxn modelId="{2B134B5B-8053-4904-86AE-D0A1A7956036}" type="presParOf" srcId="{5BAFA83B-EAA2-4CD7-9DBA-BFFDCF85F46B}" destId="{E9FC0B42-0040-4E22-B400-A8F71668C223}" srcOrd="9" destOrd="0" presId="urn:microsoft.com/office/officeart/2005/8/layout/list1"/>
    <dgm:cxn modelId="{6F4AA73F-484F-4421-A954-7CE798A05705}" type="presParOf" srcId="{5BAFA83B-EAA2-4CD7-9DBA-BFFDCF85F46B}" destId="{9E233F68-4A07-4142-A1DB-476D4504C987}" srcOrd="10" destOrd="0" presId="urn:microsoft.com/office/officeart/2005/8/layout/list1"/>
    <dgm:cxn modelId="{90237261-737A-4239-AA64-702991095131}" type="presParOf" srcId="{5BAFA83B-EAA2-4CD7-9DBA-BFFDCF85F46B}" destId="{9F065CF8-4EC1-4996-B084-3C8D3A799BEA}" srcOrd="11" destOrd="0" presId="urn:microsoft.com/office/officeart/2005/8/layout/list1"/>
    <dgm:cxn modelId="{14BB46F6-2EDE-4E1A-AA7B-DEFDAA675D28}" type="presParOf" srcId="{5BAFA83B-EAA2-4CD7-9DBA-BFFDCF85F46B}" destId="{B84943D3-A877-4AA3-BCAE-F77FE6ECE2A6}" srcOrd="12" destOrd="0" presId="urn:microsoft.com/office/officeart/2005/8/layout/list1"/>
    <dgm:cxn modelId="{A3A8BF13-8C73-4493-B94B-21099A1495E8}" type="presParOf" srcId="{B84943D3-A877-4AA3-BCAE-F77FE6ECE2A6}" destId="{9C9A4431-7440-4C93-8B6D-B3FD771725A2}" srcOrd="0" destOrd="0" presId="urn:microsoft.com/office/officeart/2005/8/layout/list1"/>
    <dgm:cxn modelId="{68F117F5-BFF8-464E-9FF3-C458897437F3}" type="presParOf" srcId="{B84943D3-A877-4AA3-BCAE-F77FE6ECE2A6}" destId="{A3002A88-2A41-4510-A295-D3C10B1A62B2}" srcOrd="1" destOrd="0" presId="urn:microsoft.com/office/officeart/2005/8/layout/list1"/>
    <dgm:cxn modelId="{BBEDEB1D-B360-4F49-B0F6-836783FDBCC8}" type="presParOf" srcId="{5BAFA83B-EAA2-4CD7-9DBA-BFFDCF85F46B}" destId="{E007F726-47D6-4FE7-B238-F607F2448B05}" srcOrd="13" destOrd="0" presId="urn:microsoft.com/office/officeart/2005/8/layout/list1"/>
    <dgm:cxn modelId="{9233AC40-365C-4A36-A9E9-E6ACE44F0558}" type="presParOf" srcId="{5BAFA83B-EAA2-4CD7-9DBA-BFFDCF85F46B}" destId="{5D7FFC75-8EF4-4433-BF65-436F1CCF8607}" srcOrd="14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CF46AB-2B1B-4473-8962-B5D331FDD214}">
      <dsp:nvSpPr>
        <dsp:cNvPr id="0" name=""/>
        <dsp:cNvSpPr/>
      </dsp:nvSpPr>
      <dsp:spPr>
        <a:xfrm>
          <a:off x="0" y="166644"/>
          <a:ext cx="3456000" cy="8158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BACA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24" tIns="145796" rIns="268224" bIns="64008" numCol="1" spcCol="1270" anchor="ctr" anchorCtr="0">
          <a:noAutofit/>
        </a:bodyPr>
        <a:lstStyle/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it-IT" sz="900" b="1" kern="1200" dirty="0" smtClean="0">
              <a:effectLst/>
              <a:latin typeface="AvantGarde Bk BT" pitchFamily="34" charset="0"/>
            </a:rPr>
            <a:t>Sostituzione edifici dismessi</a:t>
          </a:r>
          <a:endParaRPr lang="it-IT" sz="900" b="1" kern="1200" dirty="0">
            <a:effectLst/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it-IT" sz="900" b="1" kern="1200" dirty="0" smtClean="0">
              <a:effectLst/>
              <a:latin typeface="AvantGarde Bk BT" pitchFamily="34" charset="0"/>
            </a:rPr>
            <a:t>Risanamento del patrimonio edilizio e degli spazi pubblici esistenti</a:t>
          </a:r>
          <a:endParaRPr lang="it-IT" sz="900" b="1" kern="1200" dirty="0">
            <a:effectLst/>
            <a:latin typeface="AvantGarde Bk BT" pitchFamily="34" charset="0"/>
          </a:endParaRPr>
        </a:p>
      </dsp:txBody>
      <dsp:txXfrm>
        <a:off x="0" y="166644"/>
        <a:ext cx="3456000" cy="815850"/>
      </dsp:txXfrm>
    </dsp:sp>
    <dsp:sp modelId="{56CAC31A-686E-448F-9624-BA107328615F}">
      <dsp:nvSpPr>
        <dsp:cNvPr id="0" name=""/>
        <dsp:cNvSpPr/>
      </dsp:nvSpPr>
      <dsp:spPr>
        <a:xfrm>
          <a:off x="172800" y="15557"/>
          <a:ext cx="2715479" cy="254406"/>
        </a:xfrm>
        <a:prstGeom prst="roundRect">
          <a:avLst/>
        </a:prstGeom>
        <a:solidFill>
          <a:srgbClr val="BACA33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effectLst/>
              <a:latin typeface="AvantGarde Bk BT" pitchFamily="34" charset="0"/>
            </a:rPr>
            <a:t>Riqualificazione dell’ambiente costruito</a:t>
          </a:r>
          <a:endParaRPr lang="it-IT" sz="900" b="1" kern="1200" dirty="0">
            <a:effectLst/>
            <a:latin typeface="AvantGarde Bk BT" pitchFamily="34" charset="0"/>
          </a:endParaRPr>
        </a:p>
      </dsp:txBody>
      <dsp:txXfrm>
        <a:off x="172800" y="15557"/>
        <a:ext cx="2715479" cy="254406"/>
      </dsp:txXfrm>
    </dsp:sp>
    <dsp:sp modelId="{E53962A4-7A91-4951-A8FE-3753668FB3DC}">
      <dsp:nvSpPr>
        <dsp:cNvPr id="0" name=""/>
        <dsp:cNvSpPr/>
      </dsp:nvSpPr>
      <dsp:spPr>
        <a:xfrm>
          <a:off x="0" y="1177030"/>
          <a:ext cx="3456000" cy="8599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EC8B2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24" tIns="145796" rIns="268224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Realizzazione e completamento viabilità</a:t>
          </a:r>
          <a:endParaRPr lang="it-IT" sz="900" b="1" kern="1200" dirty="0"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Realizzazione di uno spazio verde</a:t>
          </a:r>
          <a:endParaRPr lang="it-IT" sz="900" b="1" kern="1200" dirty="0"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Realizzazione di un servizio</a:t>
          </a:r>
          <a:endParaRPr lang="it-IT" sz="900" b="1" kern="1200" dirty="0">
            <a:latin typeface="AvantGarde Bk BT" pitchFamily="34" charset="0"/>
          </a:endParaRPr>
        </a:p>
      </dsp:txBody>
      <dsp:txXfrm>
        <a:off x="0" y="1177030"/>
        <a:ext cx="3456000" cy="859950"/>
      </dsp:txXfrm>
    </dsp:sp>
    <dsp:sp modelId="{DCF902BE-3A3B-4B3E-A96E-8F98B8155375}">
      <dsp:nvSpPr>
        <dsp:cNvPr id="0" name=""/>
        <dsp:cNvSpPr/>
      </dsp:nvSpPr>
      <dsp:spPr>
        <a:xfrm>
          <a:off x="172800" y="1020294"/>
          <a:ext cx="2715479" cy="260056"/>
        </a:xfrm>
        <a:prstGeom prst="roundRect">
          <a:avLst/>
        </a:prstGeom>
        <a:solidFill>
          <a:srgbClr val="EC8B23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solidFill>
                <a:schemeClr val="bg1"/>
              </a:solidFill>
              <a:effectLst/>
              <a:latin typeface="AvantGarde Bk BT" pitchFamily="34" charset="0"/>
            </a:rPr>
            <a:t>Riorganizzazione dell’assetto urbanistico</a:t>
          </a:r>
          <a:endParaRPr lang="it-IT" sz="900" b="1" kern="1200" dirty="0">
            <a:solidFill>
              <a:schemeClr val="bg1"/>
            </a:solidFill>
            <a:effectLst/>
            <a:latin typeface="AvantGarde Bk BT" pitchFamily="34" charset="0"/>
          </a:endParaRPr>
        </a:p>
      </dsp:txBody>
      <dsp:txXfrm>
        <a:off x="172800" y="1020294"/>
        <a:ext cx="2715479" cy="260056"/>
      </dsp:txXfrm>
    </dsp:sp>
    <dsp:sp modelId="{9E233F68-4A07-4142-A1DB-476D4504C987}">
      <dsp:nvSpPr>
        <dsp:cNvPr id="0" name=""/>
        <dsp:cNvSpPr/>
      </dsp:nvSpPr>
      <dsp:spPr>
        <a:xfrm>
          <a:off x="0" y="2225386"/>
          <a:ext cx="3456000" cy="10363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BACA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24" tIns="145796" rIns="268224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Diversificazione delle funzioni</a:t>
          </a:r>
          <a:endParaRPr lang="it-IT" sz="900" b="1" kern="1200" dirty="0"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Interventi materiali e immateriali nel campo abitativo, socio-sanitario, dell’educazione, della formazione, del lavoro e dello sviluppo</a:t>
          </a:r>
          <a:endParaRPr lang="it-IT" sz="900" b="1" kern="1200" dirty="0">
            <a:latin typeface="AvantGarde Bk BT" pitchFamily="34" charset="0"/>
          </a:endParaRPr>
        </a:p>
      </dsp:txBody>
      <dsp:txXfrm>
        <a:off x="0" y="2225386"/>
        <a:ext cx="3456000" cy="1036350"/>
      </dsp:txXfrm>
    </dsp:sp>
    <dsp:sp modelId="{68237C8F-D7F3-4038-B14C-4E144FEF54E5}">
      <dsp:nvSpPr>
        <dsp:cNvPr id="0" name=""/>
        <dsp:cNvSpPr/>
      </dsp:nvSpPr>
      <dsp:spPr>
        <a:xfrm>
          <a:off x="172800" y="2074780"/>
          <a:ext cx="2715479" cy="253925"/>
        </a:xfrm>
        <a:prstGeom prst="roundRect">
          <a:avLst/>
        </a:prstGeom>
        <a:solidFill>
          <a:srgbClr val="BACA33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solidFill>
                <a:schemeClr val="bg1"/>
              </a:solidFill>
              <a:effectLst/>
              <a:latin typeface="AvantGarde Bk BT" pitchFamily="34" charset="0"/>
            </a:rPr>
            <a:t>Contrasto dell'esclusione sociale</a:t>
          </a:r>
          <a:endParaRPr lang="it-IT" sz="900" b="1" kern="1200" dirty="0">
            <a:solidFill>
              <a:schemeClr val="bg1"/>
            </a:solidFill>
            <a:effectLst/>
            <a:latin typeface="AvantGarde Bk BT" pitchFamily="34" charset="0"/>
          </a:endParaRPr>
        </a:p>
      </dsp:txBody>
      <dsp:txXfrm>
        <a:off x="172800" y="2074780"/>
        <a:ext cx="2715479" cy="253925"/>
      </dsp:txXfrm>
    </dsp:sp>
    <dsp:sp modelId="{5D7FFC75-8EF4-4433-BF65-436F1CCF8607}">
      <dsp:nvSpPr>
        <dsp:cNvPr id="0" name=""/>
        <dsp:cNvSpPr/>
      </dsp:nvSpPr>
      <dsp:spPr>
        <a:xfrm>
          <a:off x="0" y="3429642"/>
          <a:ext cx="3456000" cy="12348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EC8B2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24" tIns="145796" rIns="268224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Percorsi per mobilità ciclabile e aree pedonali</a:t>
          </a:r>
          <a:endParaRPr lang="it-IT" sz="900" b="1" kern="1200" dirty="0"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Spazi aperti a elevato grado di permeabilità</a:t>
          </a:r>
          <a:endParaRPr lang="it-IT" sz="900" b="1" kern="1200" dirty="0">
            <a:latin typeface="AvantGarde Bk BT" pitchFamily="34" charset="0"/>
          </a:endParaRPr>
        </a:p>
        <a:p>
          <a:pPr marL="57150" lvl="1" indent="-57150" algn="l" defTabSz="400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 smtClean="0">
              <a:latin typeface="AvantGarde Bk BT" pitchFamily="34" charset="0"/>
            </a:rPr>
            <a:t>Adozione criteri di sostenibilità ambientale e risparmio energetico nella realizzazione delle opere edilizie</a:t>
          </a:r>
          <a:endParaRPr lang="it-IT" sz="900" b="1" kern="1200" dirty="0">
            <a:latin typeface="AvantGarde Bk BT" pitchFamily="34" charset="0"/>
          </a:endParaRPr>
        </a:p>
      </dsp:txBody>
      <dsp:txXfrm>
        <a:off x="0" y="3429642"/>
        <a:ext cx="3456000" cy="1234800"/>
      </dsp:txXfrm>
    </dsp:sp>
    <dsp:sp modelId="{A3002A88-2A41-4510-A295-D3C10B1A62B2}">
      <dsp:nvSpPr>
        <dsp:cNvPr id="0" name=""/>
        <dsp:cNvSpPr/>
      </dsp:nvSpPr>
      <dsp:spPr>
        <a:xfrm>
          <a:off x="172800" y="3299536"/>
          <a:ext cx="2720704" cy="233426"/>
        </a:xfrm>
        <a:prstGeom prst="roundRect">
          <a:avLst/>
        </a:prstGeom>
        <a:solidFill>
          <a:srgbClr val="EC8B23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solidFill>
                <a:schemeClr val="bg1"/>
              </a:solidFill>
              <a:effectLst/>
              <a:latin typeface="AvantGarde Bk BT" pitchFamily="34" charset="0"/>
            </a:rPr>
            <a:t>Risanamento dell’ambiente urbano</a:t>
          </a:r>
          <a:endParaRPr lang="it-IT" sz="900" b="1" kern="1200" dirty="0">
            <a:solidFill>
              <a:schemeClr val="bg1"/>
            </a:solidFill>
            <a:effectLst/>
            <a:latin typeface="AvantGarde Bk BT" pitchFamily="34" charset="0"/>
          </a:endParaRPr>
        </a:p>
      </dsp:txBody>
      <dsp:txXfrm>
        <a:off x="172800" y="3299536"/>
        <a:ext cx="2720704" cy="233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C54C7-6D27-461F-923D-8B1E13AFD27C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31890-EBE0-4E0A-A846-DEE885BEAD0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1890-EBE0-4E0A-A846-DEE885BEAD0B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E560E-7F7D-46B6-9E60-3DA30846C267}" type="datetimeFigureOut">
              <a:rPr lang="it-IT" smtClean="0"/>
              <a:pPr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5017E-4702-4ADD-9D49-A913D61B56B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igura a mano libera 14"/>
          <p:cNvSpPr/>
          <p:nvPr/>
        </p:nvSpPr>
        <p:spPr>
          <a:xfrm>
            <a:off x="3203848" y="1700808"/>
            <a:ext cx="2165053" cy="1559421"/>
          </a:xfrm>
          <a:custGeom>
            <a:avLst/>
            <a:gdLst>
              <a:gd name="connsiteX0" fmla="*/ 204787 w 2047875"/>
              <a:gd name="connsiteY0" fmla="*/ 0 h 1452563"/>
              <a:gd name="connsiteX1" fmla="*/ 2047875 w 2047875"/>
              <a:gd name="connsiteY1" fmla="*/ 904875 h 1452563"/>
              <a:gd name="connsiteX2" fmla="*/ 1957387 w 2047875"/>
              <a:gd name="connsiteY2" fmla="*/ 1352550 h 1452563"/>
              <a:gd name="connsiteX3" fmla="*/ 1900237 w 2047875"/>
              <a:gd name="connsiteY3" fmla="*/ 1452563 h 1452563"/>
              <a:gd name="connsiteX4" fmla="*/ 0 w 2047875"/>
              <a:gd name="connsiteY4" fmla="*/ 490538 h 1452563"/>
              <a:gd name="connsiteX5" fmla="*/ 204787 w 2047875"/>
              <a:gd name="connsiteY5" fmla="*/ 0 h 145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875" h="1452563">
                <a:moveTo>
                  <a:pt x="204787" y="0"/>
                </a:moveTo>
                <a:lnTo>
                  <a:pt x="2047875" y="904875"/>
                </a:lnTo>
                <a:lnTo>
                  <a:pt x="1957387" y="1352550"/>
                </a:lnTo>
                <a:lnTo>
                  <a:pt x="1900237" y="1452563"/>
                </a:lnTo>
                <a:lnTo>
                  <a:pt x="0" y="490538"/>
                </a:lnTo>
                <a:lnTo>
                  <a:pt x="204787" y="0"/>
                </a:lnTo>
                <a:close/>
              </a:path>
            </a:pathLst>
          </a:custGeom>
          <a:noFill/>
          <a:ln w="38100">
            <a:solidFill>
              <a:srgbClr val="EC8B2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851999" y="5940000"/>
            <a:ext cx="184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EC8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Stralcio </a:t>
            </a:r>
            <a:r>
              <a:rPr lang="it-IT" sz="2000" b="1" dirty="0" err="1" smtClean="0">
                <a:solidFill>
                  <a:srgbClr val="EC8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P.P.E</a:t>
            </a:r>
            <a:r>
              <a:rPr lang="it-IT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.</a:t>
            </a:r>
            <a:endParaRPr lang="it-IT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20" name="Callout 9 19"/>
          <p:cNvSpPr/>
          <p:nvPr/>
        </p:nvSpPr>
        <p:spPr>
          <a:xfrm>
            <a:off x="3203848" y="4653136"/>
            <a:ext cx="3456000" cy="648000"/>
          </a:xfrm>
          <a:prstGeom prst="callout1">
            <a:avLst>
              <a:gd name="adj1" fmla="val -4341"/>
              <a:gd name="adj2" fmla="val 50452"/>
              <a:gd name="adj3" fmla="val -325406"/>
              <a:gd name="adj4" fmla="val 32249"/>
            </a:avLst>
          </a:prstGeom>
          <a:solidFill>
            <a:srgbClr val="EC8B23"/>
          </a:solidFill>
          <a:ln w="28575" cap="rnd">
            <a:solidFill>
              <a:srgbClr val="EC8B23"/>
            </a:solidFill>
            <a:headEnd type="none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b="1" dirty="0" smtClean="0">
                <a:solidFill>
                  <a:schemeClr val="bg1"/>
                </a:solidFill>
                <a:latin typeface="AvantGarde Bk BT" pitchFamily="34" charset="0"/>
              </a:rPr>
              <a:t>Sottozona C1.1 (</a:t>
            </a:r>
            <a:r>
              <a:rPr lang="en-GB" sz="1500" b="1" dirty="0" smtClean="0">
                <a:solidFill>
                  <a:schemeClr val="bg1"/>
                </a:solidFill>
                <a:latin typeface="AvantGarde Bk BT" pitchFamily="34" charset="0"/>
              </a:rPr>
              <a:t>art. 2.27  N.T.A.)</a:t>
            </a:r>
            <a:endParaRPr lang="it-IT" sz="1500" b="1" dirty="0">
              <a:solidFill>
                <a:schemeClr val="bg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724128" y="1772816"/>
            <a:ext cx="2618787" cy="461665"/>
          </a:xfrm>
          <a:prstGeom prst="rect">
            <a:avLst/>
          </a:prstGeom>
          <a:solidFill>
            <a:srgbClr val="BACA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PUNTI di FORZA</a:t>
            </a:r>
            <a:endParaRPr lang="it-IT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24128" y="2348880"/>
            <a:ext cx="3635896" cy="126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700" b="1" i="1" dirty="0" smtClean="0">
                <a:solidFill>
                  <a:srgbClr val="58585A"/>
                </a:solidFill>
                <a:latin typeface="Myriad Pro" pitchFamily="34" charset="0"/>
              </a:rPr>
              <a:t>  </a:t>
            </a: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attrezzature sportive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  parcheggi pubblici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 strutture scolastiche (asilo nido)</a:t>
            </a:r>
            <a:endParaRPr lang="it-IT" sz="1700" b="1" dirty="0">
              <a:solidFill>
                <a:srgbClr val="58585A"/>
              </a:solidFill>
              <a:latin typeface="Myriad Pro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24128" y="3933056"/>
            <a:ext cx="2618787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CRITICITA’</a:t>
            </a:r>
            <a:endParaRPr lang="it-IT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24128" y="4509120"/>
            <a:ext cx="3635896" cy="126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700" b="1" i="1" dirty="0" smtClean="0">
                <a:solidFill>
                  <a:srgbClr val="58585A"/>
                </a:solidFill>
                <a:latin typeface="Myriad Pro" pitchFamily="34" charset="0"/>
              </a:rPr>
              <a:t>  </a:t>
            </a: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assetto viario incompleto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  edifici dismessi e/o incompatibili</a:t>
            </a:r>
          </a:p>
          <a:p>
            <a:pPr>
              <a:lnSpc>
                <a:spcPct val="150000"/>
              </a:lnSpc>
            </a:pPr>
            <a:r>
              <a:rPr lang="it-IT" sz="1700" b="1" dirty="0" smtClean="0">
                <a:solidFill>
                  <a:srgbClr val="58585A"/>
                </a:solidFill>
                <a:latin typeface="Myriad Pro" pitchFamily="34" charset="0"/>
              </a:rPr>
              <a:t>    con la destinazione urbanistica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/>
          <p:cNvSpPr/>
          <p:nvPr/>
        </p:nvSpPr>
        <p:spPr>
          <a:xfrm>
            <a:off x="971600" y="2348880"/>
            <a:ext cx="4121150" cy="2916000"/>
          </a:xfrm>
          <a:custGeom>
            <a:avLst/>
            <a:gdLst>
              <a:gd name="connsiteX0" fmla="*/ 444500 w 4121150"/>
              <a:gd name="connsiteY0" fmla="*/ 0 h 2705100"/>
              <a:gd name="connsiteX1" fmla="*/ 444500 w 4121150"/>
              <a:gd name="connsiteY1" fmla="*/ 0 h 2705100"/>
              <a:gd name="connsiteX2" fmla="*/ 4121150 w 4121150"/>
              <a:gd name="connsiteY2" fmla="*/ 1657350 h 2705100"/>
              <a:gd name="connsiteX3" fmla="*/ 4006850 w 4121150"/>
              <a:gd name="connsiteY3" fmla="*/ 2413000 h 2705100"/>
              <a:gd name="connsiteX4" fmla="*/ 3892550 w 4121150"/>
              <a:gd name="connsiteY4" fmla="*/ 2705100 h 2705100"/>
              <a:gd name="connsiteX5" fmla="*/ 0 w 4121150"/>
              <a:gd name="connsiteY5" fmla="*/ 946150 h 2705100"/>
              <a:gd name="connsiteX6" fmla="*/ 444500 w 4121150"/>
              <a:gd name="connsiteY6" fmla="*/ 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1150" h="2705100">
                <a:moveTo>
                  <a:pt x="444500" y="0"/>
                </a:moveTo>
                <a:lnTo>
                  <a:pt x="444500" y="0"/>
                </a:lnTo>
                <a:lnTo>
                  <a:pt x="4121150" y="1657350"/>
                </a:lnTo>
                <a:lnTo>
                  <a:pt x="4006850" y="2413000"/>
                </a:lnTo>
                <a:lnTo>
                  <a:pt x="3892550" y="2705100"/>
                </a:lnTo>
                <a:lnTo>
                  <a:pt x="0" y="946150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932000" y="1368000"/>
            <a:ext cx="4104456" cy="276999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Superficie comparto edilizio                                     mq   6.456,00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32000" y="1728000"/>
            <a:ext cx="4104456" cy="784830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Volumetria esistente approvata                             </a:t>
            </a:r>
            <a:r>
              <a:rPr lang="it-IT" sz="12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 10.939,36</a:t>
            </a:r>
          </a:p>
          <a:p>
            <a:pPr>
              <a:buFontTx/>
              <a:buChar char="-"/>
            </a:pP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Licenza edilizia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n°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64 del 21.04.1960</a:t>
            </a:r>
          </a:p>
          <a:p>
            <a:pPr>
              <a:buFontTx/>
              <a:buChar char="-"/>
            </a:pP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Licenza edilizia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n°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541 del 27.01.1962 </a:t>
            </a:r>
          </a:p>
          <a:p>
            <a:pPr>
              <a:buFontTx/>
              <a:buChar char="-"/>
            </a:pP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Licenza edilizia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n°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87  del 26.04.1967        </a:t>
            </a:r>
            <a:endParaRPr lang="it-IT" sz="11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932000" y="2592000"/>
            <a:ext cx="4104456" cy="615553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Superficie sottozona C1.1                                           mq   3.648,00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art. 2.27 NTA</a:t>
            </a:r>
          </a:p>
          <a:p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I.f.t.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1,50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/mq        </a:t>
            </a:r>
            <a:endParaRPr lang="it-IT" sz="11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932000" y="3276000"/>
            <a:ext cx="4104456" cy="630942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Superficie per urbanizzazioni                                   mq  2.808,00</a:t>
            </a:r>
          </a:p>
          <a:p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secondarie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art. 2.30 – 2.35 NTA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9" grpId="0" animBg="1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ubTriangle"/>
          <p:cNvSpPr>
            <a:spLocks noChangeAspect="1" noEditPoints="1" noChangeArrowheads="1"/>
          </p:cNvSpPr>
          <p:nvPr/>
        </p:nvSpPr>
        <p:spPr bwMode="auto">
          <a:xfrm rot="25200000">
            <a:off x="1813101" y="4126485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bTriangle"/>
          <p:cNvSpPr>
            <a:spLocks noChangeAspect="1" noEditPoints="1" noChangeArrowheads="1"/>
          </p:cNvSpPr>
          <p:nvPr/>
        </p:nvSpPr>
        <p:spPr bwMode="auto">
          <a:xfrm rot="21304874">
            <a:off x="766654" y="3368071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ubTriangle"/>
          <p:cNvSpPr>
            <a:spLocks noChangeAspect="1" noEditPoints="1" noChangeArrowheads="1"/>
          </p:cNvSpPr>
          <p:nvPr/>
        </p:nvSpPr>
        <p:spPr bwMode="auto">
          <a:xfrm rot="24720000">
            <a:off x="1242120" y="3483496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>
            <a:off x="611560" y="3212976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ubTriangle"/>
          <p:cNvSpPr>
            <a:spLocks noChangeAspect="1" noEditPoints="1" noChangeArrowheads="1"/>
          </p:cNvSpPr>
          <p:nvPr/>
        </p:nvSpPr>
        <p:spPr bwMode="auto">
          <a:xfrm rot="6200647">
            <a:off x="1143129" y="3888561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5400000">
            <a:off x="539552" y="3645024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6600000">
            <a:off x="2161760" y="4619160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7500000">
            <a:off x="2176746" y="4346114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7500000">
            <a:off x="2032730" y="4346115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10200000">
            <a:off x="128896" y="3810432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19800000">
            <a:off x="2173141" y="3190381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19800000">
            <a:off x="372941" y="3694438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13800000">
            <a:off x="55193" y="4204272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ubTriangle"/>
          <p:cNvSpPr>
            <a:spLocks noChangeAspect="1" noEditPoints="1" noChangeArrowheads="1"/>
          </p:cNvSpPr>
          <p:nvPr/>
        </p:nvSpPr>
        <p:spPr bwMode="auto">
          <a:xfrm rot="9600000">
            <a:off x="38032" y="4043096"/>
            <a:ext cx="270000" cy="270000"/>
          </a:xfrm>
          <a:custGeom>
            <a:avLst/>
            <a:gdLst>
              <a:gd name="G0" fmla="+- 0 0 0"/>
              <a:gd name="G1" fmla="*/ 10800 1 2"/>
              <a:gd name="G2" fmla="*/ G1 10800 21600"/>
              <a:gd name="G3" fmla="+- 10800 0 G2"/>
              <a:gd name="G4" fmla="+- 10800 0 0"/>
              <a:gd name="G5" fmla="+- G1 10800 0"/>
              <a:gd name="G6" fmla="*/ 10800 1 2"/>
              <a:gd name="G7" fmla="+- 10800 0 0"/>
              <a:gd name="G8" fmla="+- G2 G6 G1"/>
              <a:gd name="G9" fmla="+- G8 10800 0"/>
              <a:gd name="G10" fmla="+- G6 10800 0"/>
              <a:gd name="T0" fmla="*/ 10800 w 21600"/>
              <a:gd name="T1" fmla="*/ 0 h 21600"/>
              <a:gd name="T2" fmla="*/ 5400 w 21600"/>
              <a:gd name="T3" fmla="*/ 10800 h 21600"/>
              <a:gd name="T4" fmla="*/ 0 w 21600"/>
              <a:gd name="T5" fmla="*/ 21600 h 21600"/>
              <a:gd name="T6" fmla="*/ 10800 w 21600"/>
              <a:gd name="T7" fmla="*/ 16200 h 21600"/>
              <a:gd name="T8" fmla="*/ 21600 w 21600"/>
              <a:gd name="T9" fmla="*/ 10800 h 21600"/>
              <a:gd name="T10" fmla="*/ 16200 w 21600"/>
              <a:gd name="T11" fmla="*/ 540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00"/>
          </a:solidFill>
          <a:ln w="6350" cap="rnd" cmpd="sng">
            <a:solidFill>
              <a:srgbClr val="000000"/>
            </a:solidFill>
            <a:beve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579999" y="1836000"/>
            <a:ext cx="3240000" cy="540000"/>
            <a:chOff x="172695" y="109492"/>
            <a:chExt cx="2715584" cy="381180"/>
          </a:xfrm>
          <a:solidFill>
            <a:srgbClr val="BACA33"/>
          </a:solidFill>
        </p:grpSpPr>
        <p:sp>
          <p:nvSpPr>
            <p:cNvPr id="16" name="Rettangolo arrotondato 15"/>
            <p:cNvSpPr/>
            <p:nvPr/>
          </p:nvSpPr>
          <p:spPr>
            <a:xfrm>
              <a:off x="172800" y="109492"/>
              <a:ext cx="2715479" cy="363438"/>
            </a:xfrm>
            <a:prstGeom prst="round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Rettangolo 16"/>
            <p:cNvSpPr/>
            <p:nvPr/>
          </p:nvSpPr>
          <p:spPr>
            <a:xfrm>
              <a:off x="172695" y="127234"/>
              <a:ext cx="2715479" cy="363438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Riqualificazione dell’ambiente costruito</a:t>
              </a:r>
              <a:endParaRPr lang="it-IT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580111" y="2880000"/>
            <a:ext cx="3261639" cy="566362"/>
            <a:chOff x="172800" y="1103830"/>
            <a:chExt cx="2733615" cy="389646"/>
          </a:xfrm>
          <a:solidFill>
            <a:srgbClr val="EC8B23"/>
          </a:solidFill>
        </p:grpSpPr>
        <p:sp>
          <p:nvSpPr>
            <p:cNvPr id="14" name="Rettangolo arrotondato 13"/>
            <p:cNvSpPr/>
            <p:nvPr/>
          </p:nvSpPr>
          <p:spPr>
            <a:xfrm>
              <a:off x="172800" y="1103830"/>
              <a:ext cx="2715479" cy="371509"/>
            </a:xfrm>
            <a:prstGeom prst="round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190936" y="1121967"/>
              <a:ext cx="2715479" cy="371509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Riorganizzazione dell’assetto urbanistico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580000" y="3960000"/>
            <a:ext cx="3261127" cy="566350"/>
            <a:chOff x="172800" y="2137740"/>
            <a:chExt cx="2733186" cy="380450"/>
          </a:xfrm>
          <a:solidFill>
            <a:srgbClr val="BACA33"/>
          </a:solidFill>
        </p:grpSpPr>
        <p:sp>
          <p:nvSpPr>
            <p:cNvPr id="12" name="Rettangolo arrotondato 11"/>
            <p:cNvSpPr/>
            <p:nvPr/>
          </p:nvSpPr>
          <p:spPr>
            <a:xfrm>
              <a:off x="172800" y="2137740"/>
              <a:ext cx="2715479" cy="362750"/>
            </a:xfrm>
            <a:prstGeom prst="round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190507" y="2155441"/>
              <a:ext cx="2715479" cy="362749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Contrasto dell'esclusione sociale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580112" y="5040000"/>
            <a:ext cx="3240000" cy="540000"/>
            <a:chOff x="172800" y="3273140"/>
            <a:chExt cx="2720704" cy="333466"/>
          </a:xfrm>
          <a:solidFill>
            <a:srgbClr val="EC8B23"/>
          </a:solidFill>
        </p:grpSpPr>
        <p:sp>
          <p:nvSpPr>
            <p:cNvPr id="10" name="Rettangolo arrotondato 9"/>
            <p:cNvSpPr/>
            <p:nvPr/>
          </p:nvSpPr>
          <p:spPr>
            <a:xfrm>
              <a:off x="172800" y="3273140"/>
              <a:ext cx="2720704" cy="33346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ettangolo 10"/>
            <p:cNvSpPr/>
            <p:nvPr/>
          </p:nvSpPr>
          <p:spPr>
            <a:xfrm>
              <a:off x="189078" y="3289418"/>
              <a:ext cx="2688148" cy="30091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Risanamento dell’ambiente urbano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sp>
        <p:nvSpPr>
          <p:cNvPr id="18" name="Freccia in giù 17"/>
          <p:cNvSpPr/>
          <p:nvPr/>
        </p:nvSpPr>
        <p:spPr>
          <a:xfrm>
            <a:off x="7020000" y="2412000"/>
            <a:ext cx="360000" cy="450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>
            <a:off x="7020272" y="3492000"/>
            <a:ext cx="360000" cy="450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/>
          <p:cNvSpPr/>
          <p:nvPr/>
        </p:nvSpPr>
        <p:spPr>
          <a:xfrm>
            <a:off x="7020272" y="4572000"/>
            <a:ext cx="360000" cy="450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/>
        </p:nvGraphicFramePr>
        <p:xfrm>
          <a:off x="5580000" y="1340768"/>
          <a:ext cx="3456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724000" y="1548000"/>
            <a:ext cx="3240000" cy="396000"/>
            <a:chOff x="172800" y="109492"/>
            <a:chExt cx="2715479" cy="363438"/>
          </a:xfrm>
          <a:solidFill>
            <a:srgbClr val="BACA33"/>
          </a:solidFill>
        </p:grpSpPr>
        <p:sp>
          <p:nvSpPr>
            <p:cNvPr id="6" name="Rettangolo arrotondato 5"/>
            <p:cNvSpPr/>
            <p:nvPr/>
          </p:nvSpPr>
          <p:spPr>
            <a:xfrm>
              <a:off x="172800" y="109492"/>
              <a:ext cx="2715479" cy="36343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ettangolo 6"/>
            <p:cNvSpPr/>
            <p:nvPr/>
          </p:nvSpPr>
          <p:spPr>
            <a:xfrm>
              <a:off x="190542" y="127234"/>
              <a:ext cx="2679995" cy="3279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Riconfigurazione della maglia urbana</a:t>
              </a:r>
              <a:endParaRPr lang="it-IT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724000" y="2304000"/>
            <a:ext cx="3240000" cy="396000"/>
            <a:chOff x="172800" y="1103830"/>
            <a:chExt cx="2715479" cy="371509"/>
          </a:xfrm>
          <a:solidFill>
            <a:srgbClr val="EC8B23"/>
          </a:solidFill>
        </p:grpSpPr>
        <p:sp>
          <p:nvSpPr>
            <p:cNvPr id="9" name="Rettangolo arrotondato 8"/>
            <p:cNvSpPr/>
            <p:nvPr/>
          </p:nvSpPr>
          <p:spPr>
            <a:xfrm>
              <a:off x="172800" y="1103830"/>
              <a:ext cx="2715479" cy="371509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190936" y="1121966"/>
              <a:ext cx="2679207" cy="33523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Completamento della viabilità 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5724000" y="3096000"/>
            <a:ext cx="3240000" cy="396000"/>
            <a:chOff x="172800" y="2137740"/>
            <a:chExt cx="2715479" cy="362750"/>
          </a:xfrm>
          <a:solidFill>
            <a:srgbClr val="BACA33"/>
          </a:solidFill>
        </p:grpSpPr>
        <p:sp>
          <p:nvSpPr>
            <p:cNvPr id="12" name="Rettangolo arrotondato 11"/>
            <p:cNvSpPr/>
            <p:nvPr/>
          </p:nvSpPr>
          <p:spPr>
            <a:xfrm>
              <a:off x="172800" y="2137740"/>
              <a:ext cx="2715479" cy="36275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190508" y="2155448"/>
              <a:ext cx="2680063" cy="32733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Aumento della dotazione di parcheggi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5724000" y="3888000"/>
            <a:ext cx="3240000" cy="395999"/>
            <a:chOff x="172800" y="3273142"/>
            <a:chExt cx="2720704" cy="333466"/>
          </a:xfrm>
          <a:solidFill>
            <a:srgbClr val="EC8B23"/>
          </a:solidFill>
        </p:grpSpPr>
        <p:sp>
          <p:nvSpPr>
            <p:cNvPr id="15" name="Rettangolo arrotondato 14"/>
            <p:cNvSpPr/>
            <p:nvPr/>
          </p:nvSpPr>
          <p:spPr>
            <a:xfrm>
              <a:off x="172800" y="3273142"/>
              <a:ext cx="2720704" cy="33346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172907" y="3280781"/>
              <a:ext cx="2688148" cy="30091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Realizzazione di verde pubblico attrezzato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5724000" y="4680000"/>
            <a:ext cx="3240000" cy="396000"/>
            <a:chOff x="172800" y="3273140"/>
            <a:chExt cx="2720704" cy="333466"/>
          </a:xfrm>
          <a:solidFill>
            <a:srgbClr val="BACA33"/>
          </a:solidFill>
        </p:grpSpPr>
        <p:sp>
          <p:nvSpPr>
            <p:cNvPr id="18" name="Rettangolo arrotondato 17"/>
            <p:cNvSpPr/>
            <p:nvPr/>
          </p:nvSpPr>
          <p:spPr>
            <a:xfrm>
              <a:off x="172800" y="3273140"/>
              <a:ext cx="2720704" cy="33346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>
            <a:xfrm>
              <a:off x="189078" y="3289418"/>
              <a:ext cx="2688148" cy="30091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Realizzazione di uno spazio polifunzionale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5724000" y="5472000"/>
            <a:ext cx="3240000" cy="396000"/>
            <a:chOff x="172800" y="3273140"/>
            <a:chExt cx="2720704" cy="333466"/>
          </a:xfrm>
          <a:solidFill>
            <a:srgbClr val="EC8B23"/>
          </a:solidFill>
        </p:grpSpPr>
        <p:sp>
          <p:nvSpPr>
            <p:cNvPr id="21" name="Rettangolo arrotondato 20"/>
            <p:cNvSpPr/>
            <p:nvPr/>
          </p:nvSpPr>
          <p:spPr>
            <a:xfrm>
              <a:off x="172800" y="3273140"/>
              <a:ext cx="2720704" cy="33346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189078" y="3289418"/>
              <a:ext cx="2688148" cy="30091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Miglioramento di accesso alle attrezzature sportive esistenti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5724000" y="6264000"/>
            <a:ext cx="3240000" cy="396000"/>
            <a:chOff x="172800" y="3273140"/>
            <a:chExt cx="2720704" cy="333466"/>
          </a:xfrm>
          <a:solidFill>
            <a:srgbClr val="BACA33"/>
          </a:solidFill>
        </p:grpSpPr>
        <p:sp>
          <p:nvSpPr>
            <p:cNvPr id="24" name="Rettangolo arrotondato 23"/>
            <p:cNvSpPr/>
            <p:nvPr/>
          </p:nvSpPr>
          <p:spPr>
            <a:xfrm>
              <a:off x="172800" y="3273140"/>
              <a:ext cx="2720704" cy="33346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ettangolo 24"/>
            <p:cNvSpPr/>
            <p:nvPr/>
          </p:nvSpPr>
          <p:spPr>
            <a:xfrm>
              <a:off x="189078" y="3289418"/>
              <a:ext cx="2688148" cy="30091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Bk BT" pitchFamily="34" charset="0"/>
                </a:rPr>
                <a:t>Realizzazione di edifici con requisiti di sostenibilità ambientale</a:t>
              </a:r>
              <a:endParaRPr lang="it-IT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endParaRPr>
            </a:p>
          </p:txBody>
        </p:sp>
      </p:grpSp>
      <p:sp>
        <p:nvSpPr>
          <p:cNvPr id="27" name="Freccia in giù 26"/>
          <p:cNvSpPr/>
          <p:nvPr/>
        </p:nvSpPr>
        <p:spPr>
          <a:xfrm>
            <a:off x="7164000" y="1980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>
            <a:off x="7164000" y="2772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/>
          <p:cNvSpPr/>
          <p:nvPr/>
        </p:nvSpPr>
        <p:spPr>
          <a:xfrm>
            <a:off x="7164000" y="3564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/>
          <p:cNvSpPr/>
          <p:nvPr/>
        </p:nvSpPr>
        <p:spPr>
          <a:xfrm>
            <a:off x="7164000" y="4356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/>
          <p:cNvSpPr/>
          <p:nvPr/>
        </p:nvSpPr>
        <p:spPr>
          <a:xfrm>
            <a:off x="7164000" y="5148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in giù 31"/>
          <p:cNvSpPr/>
          <p:nvPr/>
        </p:nvSpPr>
        <p:spPr>
          <a:xfrm>
            <a:off x="7164000" y="5940000"/>
            <a:ext cx="324000" cy="324000"/>
          </a:xfrm>
          <a:prstGeom prst="downArrow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184000" y="1620000"/>
            <a:ext cx="3888000" cy="276999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SUPERFICIE TOTALE U.M.I. “A”                                mq     6.456,</a:t>
            </a:r>
            <a:r>
              <a:rPr lang="it-IT" sz="1200" b="1" dirty="0" smtClean="0">
                <a:solidFill>
                  <a:schemeClr val="bg1"/>
                </a:solidFill>
                <a:latin typeface="Myriad Pro" pitchFamily="34" charset="0"/>
              </a:rPr>
              <a:t>00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84000" y="1980000"/>
            <a:ext cx="3888432" cy="261610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VOLUMETRIA ESISTENTE APPROVATA    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10.939,36</a:t>
            </a:r>
            <a:endParaRPr lang="it-IT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84000" y="2340000"/>
            <a:ext cx="3888000" cy="415498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INCENTIVO VOLUMETRICO                             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  3.828,78</a:t>
            </a:r>
          </a:p>
          <a:p>
            <a:r>
              <a:rPr lang="it-IT" sz="1000" b="1" dirty="0" smtClean="0">
                <a:solidFill>
                  <a:schemeClr val="bg1"/>
                </a:solidFill>
                <a:latin typeface="Myriad Pro" pitchFamily="34" charset="0"/>
              </a:rPr>
              <a:t>(art. 7 bis </a:t>
            </a:r>
            <a:r>
              <a:rPr lang="it-IT" sz="1000" b="1" dirty="0" err="1" smtClean="0">
                <a:solidFill>
                  <a:schemeClr val="bg1"/>
                </a:solidFill>
                <a:latin typeface="Myriad Pro" pitchFamily="34" charset="0"/>
              </a:rPr>
              <a:t>L.R.</a:t>
            </a:r>
            <a:r>
              <a:rPr lang="it-IT" sz="1000" b="1" dirty="0" smtClean="0">
                <a:solidFill>
                  <a:schemeClr val="bg1"/>
                </a:solidFill>
                <a:latin typeface="Myriad Pro" pitchFamily="34" charset="0"/>
              </a:rPr>
              <a:t> 21/2008 e </a:t>
            </a:r>
            <a:r>
              <a:rPr lang="it-IT" sz="1000" b="1" dirty="0" err="1" smtClean="0">
                <a:solidFill>
                  <a:schemeClr val="bg1"/>
                </a:solidFill>
                <a:latin typeface="Myriad Pro" pitchFamily="34" charset="0"/>
              </a:rPr>
              <a:t>s.m.i</a:t>
            </a:r>
            <a:r>
              <a:rPr lang="it-IT" sz="1000" b="1" dirty="0" smtClean="0">
                <a:solidFill>
                  <a:schemeClr val="bg1"/>
                </a:solidFill>
                <a:latin typeface="Myriad Pro" pitchFamily="34" charset="0"/>
              </a:rPr>
              <a:t>)</a:t>
            </a:r>
            <a:endParaRPr lang="it-IT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84000" y="2844000"/>
            <a:ext cx="3888000" cy="430887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SUPERFICIE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DI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CESSIONE GRATUITA IN               mq     3.856,00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FAVORE DEL COMUNE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DI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BARLETTA</a:t>
            </a:r>
            <a:endParaRPr lang="it-IT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84000" y="3384000"/>
            <a:ext cx="3888000" cy="430887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SUPERFICIE DESTINATA ALLA RESIDENZA         mq    2.600,00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E SERVIZI ANNESSI </a:t>
            </a:r>
            <a:endParaRPr lang="it-IT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84000" y="3924000"/>
            <a:ext cx="3888000" cy="430887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INDICE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DI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FABBRICABILITA’ FONDIARIO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/mq      5,68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(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I.F.F.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)</a:t>
            </a:r>
            <a:endParaRPr lang="it-IT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84000" y="4464000"/>
            <a:ext cx="3888000" cy="769441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VOLUMETRIA RESIDENZIALE TOTALE  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    14.768,14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- VOLUMETRIA RESIDENZIALE                  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    11.520,14</a:t>
            </a:r>
          </a:p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- VOLUMETRIA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DI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SERVIZIO                                   </a:t>
            </a:r>
            <a:r>
              <a:rPr lang="it-IT" sz="1100" b="1" dirty="0" err="1" smtClean="0">
                <a:solidFill>
                  <a:schemeClr val="bg1"/>
                </a:solidFill>
                <a:latin typeface="Myriad Pro" pitchFamily="34" charset="0"/>
              </a:rPr>
              <a:t>mc</a:t>
            </a:r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          3.2</a:t>
            </a:r>
            <a:r>
              <a:rPr lang="it-I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48,00                  ALLA RESIDENZA</a:t>
            </a:r>
            <a:endParaRPr lang="it-IT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184000" y="5328000"/>
            <a:ext cx="3888000" cy="261610"/>
          </a:xfrm>
          <a:prstGeom prst="rect">
            <a:avLst/>
          </a:prstGeom>
          <a:solidFill>
            <a:srgbClr val="BACA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Myriad Pro" pitchFamily="34" charset="0"/>
              </a:rPr>
              <a:t>ABITANTI TEORICI DA INSEDIARE                        n                    148</a:t>
            </a:r>
            <a:endParaRPr lang="it-IT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Tav_7_Legend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6000" y="1584000"/>
            <a:ext cx="663551" cy="422880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020000" y="140400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Limite U.M.I. “A”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6.456,00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020000" y="1944000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Strade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2.243,00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020000" y="2520000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Parcheggi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687,00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20000" y="3096000"/>
            <a:ext cx="205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Verde pubblico attrezzato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1.376,00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020000" y="5400000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Edifici pubblici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214,00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020000" y="367200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Raccordi stradali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2.085,00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020000" y="4248000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Aree residenziali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2.600,00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020000" y="482400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Edifici residenziali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406,00 x 2 = mq 812,00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Tav_8_Legend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000" y="1988840"/>
            <a:ext cx="642215" cy="197785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020000" y="23940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Strade e parcheggi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2.266,00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20000" y="2970000"/>
            <a:ext cx="205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Verde pubblico attrezzato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1.376,00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20000" y="3510000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Servizio pubblico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214,00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020000" y="180000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Limite U.M.I. “A”</a:t>
            </a:r>
          </a:p>
          <a:p>
            <a:r>
              <a:rPr lang="it-IT" sz="12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6.456,00</a:t>
            </a:r>
            <a:endParaRPr lang="it-IT" sz="12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5" name="Callout con freccia in su 14"/>
          <p:cNvSpPr/>
          <p:nvPr/>
        </p:nvSpPr>
        <p:spPr>
          <a:xfrm>
            <a:off x="7020000" y="4221088"/>
            <a:ext cx="1440160" cy="1080120"/>
          </a:xfrm>
          <a:prstGeom prst="upArrowCallout">
            <a:avLst>
              <a:gd name="adj1" fmla="val 14109"/>
              <a:gd name="adj2" fmla="val 25000"/>
              <a:gd name="adj3" fmla="val 13536"/>
              <a:gd name="adj4" fmla="val 64977"/>
            </a:avLst>
          </a:prstGeom>
          <a:solidFill>
            <a:schemeClr val="bg1"/>
          </a:solidFill>
          <a:ln>
            <a:solidFill>
              <a:srgbClr val="58585A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mq 3.856,00</a:t>
            </a:r>
            <a:endParaRPr lang="it-IT" sz="1600" b="1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187624" y="1059566"/>
          <a:ext cx="7687219" cy="48897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77291"/>
                <a:gridCol w="868931"/>
                <a:gridCol w="412184"/>
                <a:gridCol w="456747"/>
                <a:gridCol w="802089"/>
                <a:gridCol w="1069977"/>
              </a:tblGrid>
              <a:tr h="359325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RISORSE PRIVATE</a:t>
                      </a:r>
                      <a:endParaRPr lang="it-IT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400" b="1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Quantità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mq</a:t>
                      </a:r>
                      <a:endParaRPr lang="it-IT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Prezzo unitario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€</a:t>
                      </a:r>
                      <a:endParaRPr lang="it-IT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Totale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€</a:t>
                      </a:r>
                      <a:endParaRPr lang="it-IT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Riepilogo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€</a:t>
                      </a:r>
                      <a:endParaRPr lang="it-IT" sz="9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 CESSIONE </a:t>
                      </a: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BONARIA </a:t>
                      </a:r>
                      <a:endParaRPr lang="it-IT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72000" lvl="0" algn="just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Aree</a:t>
                      </a:r>
                      <a:r>
                        <a:rPr lang="it-IT" sz="900" baseline="0" dirty="0" smtClean="0">
                          <a:latin typeface="Myriad Pro" pitchFamily="34" charset="0"/>
                        </a:rPr>
                        <a:t> private per la realizzazione di </a:t>
                      </a:r>
                      <a:r>
                        <a:rPr lang="it-IT" sz="900" baseline="0" dirty="0" err="1" smtClean="0">
                          <a:latin typeface="Myriad Pro" pitchFamily="34" charset="0"/>
                        </a:rPr>
                        <a:t>U.P.</a:t>
                      </a:r>
                      <a:r>
                        <a:rPr lang="it-IT" sz="900" baseline="0" dirty="0" smtClean="0">
                          <a:latin typeface="Myriad Pro" pitchFamily="34" charset="0"/>
                        </a:rPr>
                        <a:t> e U.S. e standard aggiuntivi</a:t>
                      </a:r>
                    </a:p>
                    <a:p>
                      <a:pPr marL="72000" lvl="0" algn="just">
                        <a:spcAft>
                          <a:spcPts val="0"/>
                        </a:spcAft>
                        <a:buFont typeface="Calibri" pitchFamily="34" charset="0"/>
                        <a:buChar char="­"/>
                      </a:pPr>
                      <a:r>
                        <a:rPr lang="it-IT" sz="900" baseline="0" dirty="0" smtClean="0">
                          <a:latin typeface="Myriad Pro" pitchFamily="34" charset="0"/>
                        </a:rPr>
                        <a:t> area tipizzata U.S.</a:t>
                      </a:r>
                    </a:p>
                    <a:p>
                      <a:pPr marL="72000" lvl="0" algn="just">
                        <a:spcAft>
                          <a:spcPts val="0"/>
                        </a:spcAft>
                        <a:buFont typeface="Calibri" pitchFamily="34" charset="0"/>
                        <a:buChar char="­"/>
                      </a:pPr>
                      <a:r>
                        <a:rPr lang="it-IT" sz="900" baseline="0" dirty="0" smtClean="0">
                          <a:latin typeface="Myriad Pro" pitchFamily="34" charset="0"/>
                        </a:rPr>
                        <a:t> area tipizzata C1.1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3.856,00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2.808,00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1.048,00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 smtClean="0">
                        <a:latin typeface="Myriad Pro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70,95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246,00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 smtClean="0">
                        <a:latin typeface="Myriad Pro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199.227,60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257.808,00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457.035,60</a:t>
                      </a:r>
                      <a:endParaRPr lang="it-IT" sz="900" b="1" dirty="0" smtClean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 OPERE </a:t>
                      </a:r>
                      <a:r>
                        <a:rPr lang="it-IT" sz="9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DI</a:t>
                      </a: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</a:t>
                      </a: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URBANIZZAZIONE</a:t>
                      </a:r>
                      <a:endParaRPr lang="it-IT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Myriad Pro" pitchFamily="34" charset="0"/>
                        </a:rPr>
                        <a:t>Realizzazione delle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strade</a:t>
                      </a:r>
                      <a:r>
                        <a:rPr lang="it-IT" sz="900" dirty="0">
                          <a:latin typeface="Myriad Pro" pitchFamily="34" charset="0"/>
                        </a:rPr>
                        <a:t>,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parcheggi </a:t>
                      </a:r>
                      <a:r>
                        <a:rPr lang="it-IT" sz="900" dirty="0">
                          <a:latin typeface="Myriad Pro" pitchFamily="34" charset="0"/>
                        </a:rPr>
                        <a:t>e sottoservizi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2.930,00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200,00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586.000,00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latin typeface="Myriad Pro" pitchFamily="34" charset="0"/>
                        </a:rPr>
                        <a:t>1.390.097,60</a:t>
                      </a:r>
                      <a:endParaRPr lang="it-IT" sz="10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Myriad Pro" pitchFamily="34" charset="0"/>
                        </a:rPr>
                        <a:t>Realizzazione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centro polifunzionale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214,00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940,00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201.160,00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Realizzazione raccordi stradali</a:t>
                      </a:r>
                      <a:r>
                        <a:rPr lang="it-IT" sz="900" baseline="0" dirty="0" smtClean="0">
                          <a:latin typeface="Myriad Pro" pitchFamily="34" charset="0"/>
                        </a:rPr>
                        <a:t> (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rotatoria  </a:t>
                      </a:r>
                      <a:r>
                        <a:rPr lang="it-IT" sz="900" dirty="0">
                          <a:latin typeface="Myriad Pro" pitchFamily="34" charset="0"/>
                        </a:rPr>
                        <a:t>Palazzetto dello Sport e lineare con via G.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d’Annunzio)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1.973,22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80,00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157.857,60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Realizzazione aree </a:t>
                      </a:r>
                      <a:r>
                        <a:rPr lang="it-IT" sz="900" dirty="0">
                          <a:latin typeface="Myriad Pro" pitchFamily="34" charset="0"/>
                        </a:rPr>
                        <a:t>a verde pubblico attrezzato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e centro polifunzionale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1.590,00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120,00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190.800,00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9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 </a:t>
                      </a:r>
                      <a:r>
                        <a:rPr lang="it-IT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ONERI </a:t>
                      </a:r>
                      <a:r>
                        <a:rPr lang="it-IT" sz="9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DI</a:t>
                      </a:r>
                      <a:r>
                        <a:rPr lang="it-IT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URBANIZZAZIONE</a:t>
                      </a:r>
                      <a:endParaRPr lang="it-IT" sz="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900" dirty="0">
                        <a:latin typeface="Myriad Pro" pitchFamily="34" charset="0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>
                        <a:latin typeface="+mn-lt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62390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Myriad Pro" pitchFamily="34" charset="0"/>
                        </a:rPr>
                        <a:t>Costo di costruzione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edilizia </a:t>
                      </a:r>
                      <a:r>
                        <a:rPr lang="it-IT" sz="900" dirty="0">
                          <a:latin typeface="Myriad Pro" pitchFamily="34" charset="0"/>
                        </a:rPr>
                        <a:t>privata  Sc = (Su+Snr60%)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6.120,00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39,00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238.680,00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6000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TOTALE APPORTO RISORSE</a:t>
                      </a:r>
                      <a:r>
                        <a:rPr lang="it-IT" sz="1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 PRIVATE</a:t>
                      </a:r>
                      <a:endParaRPr lang="it-IT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1080000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b="1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itchFamily="34" charset="0"/>
                        </a:rPr>
                        <a:t>1.847.133,20</a:t>
                      </a:r>
                      <a:endParaRPr lang="it-IT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A33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dirty="0">
                          <a:latin typeface="Myriad Pro" pitchFamily="34" charset="0"/>
                        </a:rPr>
                        <a:t>Oneri finanziari</a:t>
                      </a:r>
                      <a:endParaRPr lang="it-IT" sz="9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dirty="0">
                          <a:latin typeface="Myriad Pro" pitchFamily="34" charset="0"/>
                        </a:rPr>
                        <a:t>volume</a:t>
                      </a:r>
                      <a:endParaRPr lang="it-IT" sz="9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dirty="0">
                          <a:latin typeface="Myriad Pro" pitchFamily="34" charset="0"/>
                        </a:rPr>
                        <a:t>incidenza</a:t>
                      </a:r>
                      <a:endParaRPr lang="it-IT" sz="9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  Incidenza </a:t>
                      </a:r>
                      <a:r>
                        <a:rPr lang="it-IT" sz="900" dirty="0">
                          <a:latin typeface="Myriad Pro" pitchFamily="34" charset="0"/>
                        </a:rPr>
                        <a:t>complessiva </a:t>
                      </a:r>
                      <a:r>
                        <a:rPr lang="it-IT" sz="900" dirty="0" smtClean="0">
                          <a:latin typeface="Myriad Pro" pitchFamily="34" charset="0"/>
                        </a:rPr>
                        <a:t>(risorse private/volumetria)</a:t>
                      </a:r>
                      <a:endParaRPr lang="it-IT" sz="900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1.847.133,20</a:t>
                      </a:r>
                      <a:endParaRPr lang="it-IT" sz="900" b="1" dirty="0" smtClean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dirty="0">
                        <a:latin typeface="+mn-lt"/>
                        <a:ea typeface="Times New Roman"/>
                      </a:endParaRPr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14.718,20</a:t>
                      </a:r>
                      <a:endParaRPr lang="it-IT" sz="9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25613" marR="25613" marT="0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latin typeface="Myriad Pro" pitchFamily="34" charset="0"/>
                        </a:rPr>
                        <a:t>€ 125,50</a:t>
                      </a:r>
                      <a:endParaRPr lang="it-IT" sz="900" b="1" dirty="0">
                        <a:latin typeface="Myriad Pro" pitchFamily="34" charset="0"/>
                        <a:ea typeface="Times New Roman"/>
                      </a:endParaRPr>
                    </a:p>
                  </a:txBody>
                  <a:tcPr marL="25613" marR="25613" marT="0" marB="0" anchor="ctr">
                    <a:lnL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A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76000" y="288000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prima…</a:t>
            </a:r>
            <a:r>
              <a:rPr lang="it-IT" sz="2400" b="1" i="1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76318" y="5157192"/>
            <a:ext cx="126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chemeClr val="bg1"/>
                </a:solidFill>
                <a:latin typeface="Myriad Pro" pitchFamily="34" charset="0"/>
              </a:rPr>
              <a:t>….dopo</a:t>
            </a:r>
            <a:endParaRPr lang="it-IT" sz="2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16000" y="1224000"/>
            <a:ext cx="6228000" cy="1584176"/>
          </a:xfrm>
          <a:effectLst/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300"/>
              </a:spcBef>
              <a:buNone/>
            </a:pPr>
            <a:r>
              <a:rPr lang="it-IT" sz="1600" i="1" dirty="0" smtClean="0">
                <a:solidFill>
                  <a:schemeClr val="bg1"/>
                </a:solidFill>
                <a:latin typeface="Myriad Pro" pitchFamily="34" charset="0"/>
              </a:rPr>
              <a:t>“La città è sottoposta a domande contraddittorie.</a:t>
            </a:r>
          </a:p>
          <a:p>
            <a:pPr marL="0" indent="0" algn="r">
              <a:lnSpc>
                <a:spcPct val="110000"/>
              </a:lnSpc>
              <a:spcBef>
                <a:spcPts val="300"/>
              </a:spcBef>
              <a:buNone/>
            </a:pPr>
            <a:r>
              <a:rPr lang="it-IT" sz="1600" i="1" dirty="0" smtClean="0">
                <a:solidFill>
                  <a:schemeClr val="bg1"/>
                </a:solidFill>
                <a:latin typeface="Myriad Pro" pitchFamily="34" charset="0"/>
              </a:rPr>
              <a:t>Voler superare tale contraddittorietà è cattiva utopia. Occorre darle forma.</a:t>
            </a:r>
          </a:p>
          <a:p>
            <a:pPr marL="0" indent="0" algn="r">
              <a:lnSpc>
                <a:spcPct val="110000"/>
              </a:lnSpc>
              <a:spcBef>
                <a:spcPts val="300"/>
              </a:spcBef>
              <a:buNone/>
            </a:pPr>
            <a:r>
              <a:rPr lang="it-IT" sz="1600" i="1" dirty="0" smtClean="0">
                <a:solidFill>
                  <a:schemeClr val="bg1"/>
                </a:solidFill>
                <a:latin typeface="Myriad Pro" pitchFamily="34" charset="0"/>
              </a:rPr>
              <a:t>La città è il perenne esperimento per dare forma alla contraddizione.</a:t>
            </a:r>
          </a:p>
          <a:p>
            <a:pPr marL="0" indent="0" algn="r">
              <a:lnSpc>
                <a:spcPct val="110000"/>
              </a:lnSpc>
              <a:spcBef>
                <a:spcPts val="300"/>
              </a:spcBef>
              <a:buNone/>
            </a:pPr>
            <a:r>
              <a:rPr lang="it-IT" sz="1600" b="1" i="1" dirty="0" smtClean="0">
                <a:ln w="3175">
                  <a:noFill/>
                </a:ln>
                <a:solidFill>
                  <a:schemeClr val="bg1"/>
                </a:solidFill>
                <a:latin typeface="Myriad Pro" pitchFamily="34" charset="0"/>
              </a:rPr>
              <a:t>                                                                                                                      Massimo Cacciari</a:t>
            </a:r>
            <a:endParaRPr lang="it-IT" sz="1600" b="1" i="1" dirty="0">
              <a:ln w="3175">
                <a:noFill/>
              </a:ln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68144" y="465313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  <a:latin typeface="AvantGarde Bk BT" pitchFamily="34" charset="0"/>
              </a:rPr>
              <a:t>DOCUMENTO PROGRAMMATICO </a:t>
            </a:r>
          </a:p>
          <a:p>
            <a:r>
              <a:rPr lang="it-IT" sz="1200" b="1" dirty="0" smtClean="0">
                <a:solidFill>
                  <a:srgbClr val="C00000"/>
                </a:solidFill>
                <a:latin typeface="AvantGarde Bk BT" pitchFamily="34" charset="0"/>
              </a:rPr>
              <a:t>PER LA RIGENERAZIONE URBANA</a:t>
            </a:r>
            <a:endParaRPr lang="it-IT" sz="1200" b="1" dirty="0">
              <a:solidFill>
                <a:srgbClr val="C00000"/>
              </a:solidFill>
              <a:latin typeface="AvantGarde Bk BT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868144" y="515719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  <a:latin typeface="AvantGarde Bk BT" pitchFamily="34" charset="0"/>
              </a:rPr>
              <a:t>Delibera C.C. </a:t>
            </a:r>
            <a:r>
              <a:rPr lang="it-IT" sz="1200" b="1" dirty="0" err="1" smtClean="0">
                <a:solidFill>
                  <a:srgbClr val="C00000"/>
                </a:solidFill>
                <a:latin typeface="AvantGarde Bk BT" pitchFamily="34" charset="0"/>
              </a:rPr>
              <a:t>n°</a:t>
            </a:r>
            <a:r>
              <a:rPr lang="it-IT" sz="1200" b="1" dirty="0" smtClean="0">
                <a:solidFill>
                  <a:srgbClr val="C00000"/>
                </a:solidFill>
                <a:latin typeface="AvantGarde Bk BT" pitchFamily="34" charset="0"/>
              </a:rPr>
              <a:t> 5 /2011</a:t>
            </a:r>
            <a:endParaRPr lang="it-IT" sz="1200" b="1" dirty="0">
              <a:solidFill>
                <a:srgbClr val="C00000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/>
          <p:cNvSpPr/>
          <p:nvPr/>
        </p:nvSpPr>
        <p:spPr>
          <a:xfrm>
            <a:off x="3708000" y="1800000"/>
            <a:ext cx="2808000" cy="2880000"/>
          </a:xfrm>
          <a:custGeom>
            <a:avLst/>
            <a:gdLst>
              <a:gd name="connsiteX0" fmla="*/ 609600 w 1933575"/>
              <a:gd name="connsiteY0" fmla="*/ 0 h 1879600"/>
              <a:gd name="connsiteX1" fmla="*/ 609600 w 1933575"/>
              <a:gd name="connsiteY1" fmla="*/ 0 h 1879600"/>
              <a:gd name="connsiteX2" fmla="*/ 1933575 w 1933575"/>
              <a:gd name="connsiteY2" fmla="*/ 336550 h 1879600"/>
              <a:gd name="connsiteX3" fmla="*/ 1812925 w 1933575"/>
              <a:gd name="connsiteY3" fmla="*/ 673100 h 1879600"/>
              <a:gd name="connsiteX4" fmla="*/ 1758950 w 1933575"/>
              <a:gd name="connsiteY4" fmla="*/ 879475 h 1879600"/>
              <a:gd name="connsiteX5" fmla="*/ 1654175 w 1933575"/>
              <a:gd name="connsiteY5" fmla="*/ 1597025 h 1879600"/>
              <a:gd name="connsiteX6" fmla="*/ 1390650 w 1933575"/>
              <a:gd name="connsiteY6" fmla="*/ 1812925 h 1879600"/>
              <a:gd name="connsiteX7" fmla="*/ 1238250 w 1933575"/>
              <a:gd name="connsiteY7" fmla="*/ 1863725 h 1879600"/>
              <a:gd name="connsiteX8" fmla="*/ 1089025 w 1933575"/>
              <a:gd name="connsiteY8" fmla="*/ 1879600 h 1879600"/>
              <a:gd name="connsiteX9" fmla="*/ 0 w 1933575"/>
              <a:gd name="connsiteY9" fmla="*/ 1384300 h 1879600"/>
              <a:gd name="connsiteX10" fmla="*/ 330200 w 1933575"/>
              <a:gd name="connsiteY10" fmla="*/ 479425 h 1879600"/>
              <a:gd name="connsiteX11" fmla="*/ 609600 w 1933575"/>
              <a:gd name="connsiteY11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3575" h="1879600">
                <a:moveTo>
                  <a:pt x="609600" y="0"/>
                </a:moveTo>
                <a:lnTo>
                  <a:pt x="609600" y="0"/>
                </a:lnTo>
                <a:lnTo>
                  <a:pt x="1933575" y="336550"/>
                </a:lnTo>
                <a:lnTo>
                  <a:pt x="1812925" y="673100"/>
                </a:lnTo>
                <a:lnTo>
                  <a:pt x="1758950" y="879475"/>
                </a:lnTo>
                <a:lnTo>
                  <a:pt x="1654175" y="1597025"/>
                </a:lnTo>
                <a:lnTo>
                  <a:pt x="1390650" y="1812925"/>
                </a:lnTo>
                <a:lnTo>
                  <a:pt x="1238250" y="1863725"/>
                </a:lnTo>
                <a:lnTo>
                  <a:pt x="1089025" y="1879600"/>
                </a:lnTo>
                <a:lnTo>
                  <a:pt x="0" y="1384300"/>
                </a:lnTo>
                <a:lnTo>
                  <a:pt x="330200" y="479425"/>
                </a:lnTo>
                <a:lnTo>
                  <a:pt x="609600" y="0"/>
                </a:lnTo>
                <a:close/>
              </a:path>
            </a:pathLst>
          </a:custGeom>
          <a:solidFill>
            <a:srgbClr val="7D9501">
              <a:alpha val="10000"/>
            </a:srgbClr>
          </a:solidFill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3851999" y="5940000"/>
            <a:ext cx="1929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EC8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Stralcio P.R.G.</a:t>
            </a:r>
            <a:endParaRPr lang="it-IT" sz="2000" b="1" dirty="0">
              <a:solidFill>
                <a:srgbClr val="EC8B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5364088" y="3573016"/>
            <a:ext cx="964407" cy="652462"/>
          </a:xfrm>
          <a:custGeom>
            <a:avLst/>
            <a:gdLst>
              <a:gd name="connsiteX0" fmla="*/ 107157 w 964407"/>
              <a:gd name="connsiteY0" fmla="*/ 0 h 652462"/>
              <a:gd name="connsiteX1" fmla="*/ 964407 w 964407"/>
              <a:gd name="connsiteY1" fmla="*/ 419100 h 652462"/>
              <a:gd name="connsiteX2" fmla="*/ 935832 w 964407"/>
              <a:gd name="connsiteY2" fmla="*/ 578644 h 652462"/>
              <a:gd name="connsiteX3" fmla="*/ 900113 w 964407"/>
              <a:gd name="connsiteY3" fmla="*/ 652462 h 652462"/>
              <a:gd name="connsiteX4" fmla="*/ 0 w 964407"/>
              <a:gd name="connsiteY4" fmla="*/ 204787 h 652462"/>
              <a:gd name="connsiteX5" fmla="*/ 0 w 964407"/>
              <a:gd name="connsiteY5" fmla="*/ 204787 h 652462"/>
              <a:gd name="connsiteX6" fmla="*/ 107157 w 964407"/>
              <a:gd name="connsiteY6" fmla="*/ 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4407" h="652462">
                <a:moveTo>
                  <a:pt x="107157" y="0"/>
                </a:moveTo>
                <a:lnTo>
                  <a:pt x="964407" y="419100"/>
                </a:lnTo>
                <a:lnTo>
                  <a:pt x="935832" y="578644"/>
                </a:lnTo>
                <a:lnTo>
                  <a:pt x="900113" y="652462"/>
                </a:lnTo>
                <a:lnTo>
                  <a:pt x="0" y="204787"/>
                </a:lnTo>
                <a:lnTo>
                  <a:pt x="0" y="204787"/>
                </a:lnTo>
                <a:lnTo>
                  <a:pt x="107157" y="0"/>
                </a:lnTo>
                <a:close/>
              </a:path>
            </a:pathLst>
          </a:custGeom>
          <a:noFill/>
          <a:ln w="38100">
            <a:solidFill>
              <a:srgbClr val="EC8B2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llout 9 15"/>
          <p:cNvSpPr/>
          <p:nvPr/>
        </p:nvSpPr>
        <p:spPr>
          <a:xfrm>
            <a:off x="4211960" y="1196752"/>
            <a:ext cx="3456384" cy="648000"/>
          </a:xfrm>
          <a:prstGeom prst="callout1">
            <a:avLst>
              <a:gd name="adj1" fmla="val 107284"/>
              <a:gd name="adj2" fmla="val 50057"/>
              <a:gd name="adj3" fmla="val 418356"/>
              <a:gd name="adj4" fmla="val 49244"/>
            </a:avLst>
          </a:prstGeom>
          <a:solidFill>
            <a:srgbClr val="EC8B23"/>
          </a:solidFill>
          <a:ln w="28575" cap="rnd">
            <a:solidFill>
              <a:srgbClr val="EC8B23"/>
            </a:solidFill>
            <a:headEnd type="none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b="1" dirty="0" smtClean="0">
                <a:solidFill>
                  <a:schemeClr val="bg1"/>
                </a:solidFill>
                <a:latin typeface="AvantGarde Bk BT" pitchFamily="34" charset="0"/>
              </a:rPr>
              <a:t>Area per U.S. (</a:t>
            </a:r>
            <a:r>
              <a:rPr lang="en-GB" sz="1500" b="1" dirty="0" smtClean="0">
                <a:solidFill>
                  <a:schemeClr val="bg1"/>
                </a:solidFill>
                <a:latin typeface="AvantGarde Bk BT" pitchFamily="34" charset="0"/>
              </a:rPr>
              <a:t>art. 2.30 – 2.35 N.T.A.)</a:t>
            </a:r>
            <a:endParaRPr lang="it-IT" sz="1500" b="1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sp>
        <p:nvSpPr>
          <p:cNvPr id="5" name="Callout 9 4"/>
          <p:cNvSpPr/>
          <p:nvPr/>
        </p:nvSpPr>
        <p:spPr>
          <a:xfrm>
            <a:off x="1619672" y="4941168"/>
            <a:ext cx="3456384" cy="648000"/>
          </a:xfrm>
          <a:prstGeom prst="callout1">
            <a:avLst>
              <a:gd name="adj1" fmla="val 1977"/>
              <a:gd name="adj2" fmla="val 50847"/>
              <a:gd name="adj3" fmla="val -170601"/>
              <a:gd name="adj4" fmla="val 117334"/>
            </a:avLst>
          </a:prstGeom>
          <a:solidFill>
            <a:srgbClr val="EC8B23"/>
          </a:solidFill>
          <a:ln w="28575" cap="rnd">
            <a:solidFill>
              <a:srgbClr val="EC8B23"/>
            </a:solidFill>
            <a:headEnd type="none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b="1" dirty="0" smtClean="0">
                <a:solidFill>
                  <a:schemeClr val="bg1"/>
                </a:solidFill>
                <a:latin typeface="AvantGarde Bk BT" pitchFamily="34" charset="0"/>
              </a:rPr>
              <a:t>Sottozona C1.1 (</a:t>
            </a:r>
            <a:r>
              <a:rPr lang="en-GB" sz="1500" b="1" dirty="0" smtClean="0">
                <a:solidFill>
                  <a:schemeClr val="bg1"/>
                </a:solidFill>
                <a:latin typeface="AvantGarde Bk BT" pitchFamily="34" charset="0"/>
              </a:rPr>
              <a:t>art. 2.27  N.T.A.)</a:t>
            </a:r>
            <a:endParaRPr lang="it-IT" sz="1500" b="1" dirty="0">
              <a:solidFill>
                <a:schemeClr val="bg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 animBg="1"/>
      <p:bldP spid="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3533</TotalTime>
  <Words>654</Words>
  <Application>Microsoft Office PowerPoint</Application>
  <PresentationFormat>Presentazione su schermo (4:3)</PresentationFormat>
  <Paragraphs>185</Paragraphs>
  <Slides>49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Utente</cp:lastModifiedBy>
  <cp:revision>302</cp:revision>
  <dcterms:created xsi:type="dcterms:W3CDTF">2014-02-19T15:16:15Z</dcterms:created>
  <dcterms:modified xsi:type="dcterms:W3CDTF">2014-03-18T11:57:05Z</dcterms:modified>
</cp:coreProperties>
</file>